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9" r:id="rId7"/>
    <p:sldId id="278" r:id="rId8"/>
    <p:sldId id="270" r:id="rId9"/>
    <p:sldId id="279" r:id="rId10"/>
    <p:sldId id="280" r:id="rId11"/>
    <p:sldId id="281" r:id="rId12"/>
    <p:sldId id="259" r:id="rId13"/>
    <p:sldId id="264" r:id="rId14"/>
    <p:sldId id="271" r:id="rId15"/>
    <p:sldId id="272" r:id="rId16"/>
    <p:sldId id="275" r:id="rId17"/>
    <p:sldId id="282" r:id="rId18"/>
    <p:sldId id="258" r:id="rId19"/>
    <p:sldId id="261" r:id="rId20"/>
    <p:sldId id="276" r:id="rId21"/>
    <p:sldId id="262" r:id="rId22"/>
    <p:sldId id="263" r:id="rId23"/>
    <p:sldId id="265" r:id="rId24"/>
    <p:sldId id="283" r:id="rId25"/>
    <p:sldId id="284" r:id="rId26"/>
    <p:sldId id="285"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A06"/>
    <a:srgbClr val="7ABC32"/>
    <a:srgbClr val="FF9E1D"/>
    <a:srgbClr val="D68B1C"/>
    <a:srgbClr val="D09622"/>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60"/>
  </p:normalViewPr>
  <p:slideViewPr>
    <p:cSldViewPr>
      <p:cViewPr varScale="1">
        <p:scale>
          <a:sx n="68" d="100"/>
          <a:sy n="68" d="100"/>
        </p:scale>
        <p:origin x="-94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10A01-38C5-458E-B58F-01A0FF6D48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43CCDAA-A133-4F2D-A361-EC969C9E0B24}">
      <dgm:prSet phldrT="[Текст]" custT="1"/>
      <dgm:spPr/>
      <dgm:t>
        <a:bodyPr/>
        <a:lstStyle/>
        <a:p>
          <a:r>
            <a:rPr lang="ru-RU" sz="1600" b="1" dirty="0" smtClean="0">
              <a:solidFill>
                <a:srgbClr val="000000"/>
              </a:solidFill>
            </a:rPr>
            <a:t>Закрепление территорий за МДОО  (с 01.04.2014) </a:t>
          </a:r>
          <a:endParaRPr lang="ru-RU" sz="1600" dirty="0"/>
        </a:p>
      </dgm:t>
    </dgm:pt>
    <dgm:pt modelId="{CFD8EA45-E10A-4C73-868C-BEB7109166CC}" type="parTrans" cxnId="{E7687AD2-92D9-4D11-831D-D04C36F81B57}">
      <dgm:prSet/>
      <dgm:spPr/>
      <dgm:t>
        <a:bodyPr/>
        <a:lstStyle/>
        <a:p>
          <a:endParaRPr lang="ru-RU"/>
        </a:p>
      </dgm:t>
    </dgm:pt>
    <dgm:pt modelId="{983A2858-0816-41E7-A769-C9D34C30D429}" type="sibTrans" cxnId="{E7687AD2-92D9-4D11-831D-D04C36F81B57}">
      <dgm:prSet/>
      <dgm:spPr/>
      <dgm:t>
        <a:bodyPr/>
        <a:lstStyle/>
        <a:p>
          <a:endParaRPr lang="ru-RU"/>
        </a:p>
      </dgm:t>
    </dgm:pt>
    <dgm:pt modelId="{71234CE7-1E8E-49F7-81EA-1F53162AA071}">
      <dgm:prSet custT="1"/>
      <dgm:spPr/>
      <dgm:t>
        <a:bodyPr/>
        <a:lstStyle/>
        <a:p>
          <a:r>
            <a:rPr lang="ru-RU" sz="1600" b="1" dirty="0" smtClean="0">
              <a:solidFill>
                <a:srgbClr val="000000"/>
              </a:solidFill>
            </a:rPr>
            <a:t>Автоматизированное распределение мест</a:t>
          </a:r>
          <a:endParaRPr lang="ru-RU" sz="1600" b="1" dirty="0">
            <a:solidFill>
              <a:srgbClr val="000000"/>
            </a:solidFill>
          </a:endParaRPr>
        </a:p>
      </dgm:t>
    </dgm:pt>
    <dgm:pt modelId="{F32AD31B-ECB6-49A4-8537-00C746CE91B4}" type="parTrans" cxnId="{76D5A015-FC82-4168-A02F-421F309AB36C}">
      <dgm:prSet/>
      <dgm:spPr/>
      <dgm:t>
        <a:bodyPr/>
        <a:lstStyle/>
        <a:p>
          <a:endParaRPr lang="ru-RU"/>
        </a:p>
      </dgm:t>
    </dgm:pt>
    <dgm:pt modelId="{8204408B-7DBA-4267-B7BC-2FFDC06CF443}" type="sibTrans" cxnId="{76D5A015-FC82-4168-A02F-421F309AB36C}">
      <dgm:prSet/>
      <dgm:spPr/>
      <dgm:t>
        <a:bodyPr/>
        <a:lstStyle/>
        <a:p>
          <a:endParaRPr lang="ru-RU"/>
        </a:p>
      </dgm:t>
    </dgm:pt>
    <dgm:pt modelId="{CC16CBC8-EF38-4B77-9A62-2B2EACFFF1E0}">
      <dgm:prSet custT="1"/>
      <dgm:spPr/>
      <dgm:t>
        <a:bodyPr/>
        <a:lstStyle/>
        <a:p>
          <a:r>
            <a:rPr lang="ru-RU" sz="1600" b="1" dirty="0" smtClean="0">
              <a:solidFill>
                <a:srgbClr val="000000"/>
              </a:solidFill>
            </a:rPr>
            <a:t>Обеспечение «прозрачности» и открытости процедуры распределения мест</a:t>
          </a:r>
          <a:endParaRPr lang="ru-RU" sz="1600" b="1" dirty="0">
            <a:solidFill>
              <a:srgbClr val="000000"/>
            </a:solidFill>
          </a:endParaRPr>
        </a:p>
      </dgm:t>
    </dgm:pt>
    <dgm:pt modelId="{D41A75F8-5AE9-464F-9443-A7C401A535F2}" type="parTrans" cxnId="{0AFE1DD1-A763-440E-A986-0DBBAB801AD5}">
      <dgm:prSet/>
      <dgm:spPr/>
      <dgm:t>
        <a:bodyPr/>
        <a:lstStyle/>
        <a:p>
          <a:endParaRPr lang="ru-RU"/>
        </a:p>
      </dgm:t>
    </dgm:pt>
    <dgm:pt modelId="{F64C2191-BA01-4AA0-94CE-48ED1D47F852}" type="sibTrans" cxnId="{0AFE1DD1-A763-440E-A986-0DBBAB801AD5}">
      <dgm:prSet/>
      <dgm:spPr/>
      <dgm:t>
        <a:bodyPr/>
        <a:lstStyle/>
        <a:p>
          <a:endParaRPr lang="ru-RU"/>
        </a:p>
      </dgm:t>
    </dgm:pt>
    <dgm:pt modelId="{37E79C41-D0C2-4F33-8EBF-B055811053DF}">
      <dgm:prSet custT="1"/>
      <dgm:spPr/>
      <dgm:t>
        <a:bodyPr/>
        <a:lstStyle/>
        <a:p>
          <a:r>
            <a:rPr lang="ru-RU" sz="1600" b="1" dirty="0" smtClean="0">
              <a:solidFill>
                <a:srgbClr val="000000"/>
              </a:solidFill>
            </a:rPr>
            <a:t>Включение руководителей МДОО в работу с системой АИС «Образование»</a:t>
          </a:r>
          <a:endParaRPr lang="ru-RU" sz="1600" b="1" dirty="0">
            <a:solidFill>
              <a:srgbClr val="000000"/>
            </a:solidFill>
          </a:endParaRPr>
        </a:p>
      </dgm:t>
    </dgm:pt>
    <dgm:pt modelId="{CD40A90B-C0F6-49D9-B85C-052B69A9EEFF}" type="parTrans" cxnId="{59CF3E24-4785-4361-B1CF-DE29005D127A}">
      <dgm:prSet/>
      <dgm:spPr/>
      <dgm:t>
        <a:bodyPr/>
        <a:lstStyle/>
        <a:p>
          <a:endParaRPr lang="ru-RU"/>
        </a:p>
      </dgm:t>
    </dgm:pt>
    <dgm:pt modelId="{12687C2E-7662-468E-8278-BD4431D211C1}" type="sibTrans" cxnId="{59CF3E24-4785-4361-B1CF-DE29005D127A}">
      <dgm:prSet/>
      <dgm:spPr/>
      <dgm:t>
        <a:bodyPr/>
        <a:lstStyle/>
        <a:p>
          <a:endParaRPr lang="ru-RU"/>
        </a:p>
      </dgm:t>
    </dgm:pt>
    <dgm:pt modelId="{5DD3B374-CBA6-4AEA-9FBB-54162AFE22BF}">
      <dgm:prSet custT="1"/>
      <dgm:spPr/>
      <dgm:t>
        <a:bodyPr/>
        <a:lstStyle/>
        <a:p>
          <a:r>
            <a:rPr lang="ru-RU" sz="1600" b="1" dirty="0" smtClean="0">
              <a:solidFill>
                <a:srgbClr val="000000"/>
              </a:solidFill>
            </a:rPr>
            <a:t>Процедура информирования</a:t>
          </a:r>
          <a:endParaRPr lang="en-US" sz="1600" b="1" dirty="0">
            <a:solidFill>
              <a:srgbClr val="000000"/>
            </a:solidFill>
          </a:endParaRPr>
        </a:p>
      </dgm:t>
    </dgm:pt>
    <dgm:pt modelId="{F94E28EA-BA9A-40D5-A3E2-88CB86E30D2A}" type="parTrans" cxnId="{199F44A6-D565-4A57-8602-4921F43F8FAE}">
      <dgm:prSet/>
      <dgm:spPr/>
      <dgm:t>
        <a:bodyPr/>
        <a:lstStyle/>
        <a:p>
          <a:endParaRPr lang="ru-RU"/>
        </a:p>
      </dgm:t>
    </dgm:pt>
    <dgm:pt modelId="{400C54ED-9016-4D2E-996C-A66CA58D90FD}" type="sibTrans" cxnId="{199F44A6-D565-4A57-8602-4921F43F8FAE}">
      <dgm:prSet/>
      <dgm:spPr/>
      <dgm:t>
        <a:bodyPr/>
        <a:lstStyle/>
        <a:p>
          <a:endParaRPr lang="ru-RU"/>
        </a:p>
      </dgm:t>
    </dgm:pt>
    <dgm:pt modelId="{4D7FCB4B-8216-46B7-A5A7-AAED364EAF84}">
      <dgm:prSet custT="1"/>
      <dgm:spPr/>
      <dgm:t>
        <a:bodyPr/>
        <a:lstStyle/>
        <a:p>
          <a:r>
            <a:rPr lang="ru-RU" sz="1600" b="1" dirty="0" smtClean="0">
              <a:solidFill>
                <a:srgbClr val="000000"/>
              </a:solidFill>
            </a:rPr>
            <a:t>Предоставление дошкольного образования для детей с 2- </a:t>
          </a:r>
          <a:r>
            <a:rPr lang="ru-RU" sz="1600" b="1" dirty="0" err="1" smtClean="0">
              <a:solidFill>
                <a:srgbClr val="000000"/>
              </a:solidFill>
            </a:rPr>
            <a:t>х</a:t>
          </a:r>
          <a:r>
            <a:rPr lang="ru-RU" sz="1600" b="1" dirty="0" smtClean="0">
              <a:solidFill>
                <a:srgbClr val="000000"/>
              </a:solidFill>
            </a:rPr>
            <a:t> лет</a:t>
          </a:r>
          <a:endParaRPr lang="ru-RU" sz="1600" b="1" dirty="0">
            <a:solidFill>
              <a:srgbClr val="000000"/>
            </a:solidFill>
          </a:endParaRPr>
        </a:p>
      </dgm:t>
    </dgm:pt>
    <dgm:pt modelId="{5E18C503-0B55-4CD2-AE34-8E7A067E8293}" type="parTrans" cxnId="{20B5FDCF-DD52-411F-90BD-C80038782F1E}">
      <dgm:prSet/>
      <dgm:spPr/>
      <dgm:t>
        <a:bodyPr/>
        <a:lstStyle/>
        <a:p>
          <a:endParaRPr lang="ru-RU"/>
        </a:p>
      </dgm:t>
    </dgm:pt>
    <dgm:pt modelId="{0685536E-01CE-456B-87DA-2D68359CB8EA}" type="sibTrans" cxnId="{20B5FDCF-DD52-411F-90BD-C80038782F1E}">
      <dgm:prSet/>
      <dgm:spPr/>
      <dgm:t>
        <a:bodyPr/>
        <a:lstStyle/>
        <a:p>
          <a:endParaRPr lang="ru-RU"/>
        </a:p>
      </dgm:t>
    </dgm:pt>
    <dgm:pt modelId="{C2E1C03E-3367-4F6F-ADF6-2C84C2114B63}" type="pres">
      <dgm:prSet presAssocID="{E7E10A01-38C5-458E-B58F-01A0FF6D48DC}" presName="linear" presStyleCnt="0">
        <dgm:presLayoutVars>
          <dgm:dir/>
          <dgm:animLvl val="lvl"/>
          <dgm:resizeHandles val="exact"/>
        </dgm:presLayoutVars>
      </dgm:prSet>
      <dgm:spPr/>
      <dgm:t>
        <a:bodyPr/>
        <a:lstStyle/>
        <a:p>
          <a:endParaRPr lang="ru-RU"/>
        </a:p>
      </dgm:t>
    </dgm:pt>
    <dgm:pt modelId="{04BB1833-F5F8-4CE4-BA40-A7A68C295712}" type="pres">
      <dgm:prSet presAssocID="{A43CCDAA-A133-4F2D-A361-EC969C9E0B24}" presName="parentLin" presStyleCnt="0"/>
      <dgm:spPr/>
    </dgm:pt>
    <dgm:pt modelId="{876F1E81-D803-4FC3-B292-D8579F404EF6}" type="pres">
      <dgm:prSet presAssocID="{A43CCDAA-A133-4F2D-A361-EC969C9E0B24}" presName="parentLeftMargin" presStyleLbl="node1" presStyleIdx="0" presStyleCnt="6"/>
      <dgm:spPr/>
      <dgm:t>
        <a:bodyPr/>
        <a:lstStyle/>
        <a:p>
          <a:endParaRPr lang="ru-RU"/>
        </a:p>
      </dgm:t>
    </dgm:pt>
    <dgm:pt modelId="{943F3693-F5E3-486B-A856-B8FAD19C90A3}" type="pres">
      <dgm:prSet presAssocID="{A43CCDAA-A133-4F2D-A361-EC969C9E0B24}" presName="parentText" presStyleLbl="node1" presStyleIdx="0" presStyleCnt="6" custScaleY="189303" custLinFactNeighborX="-25778" custLinFactNeighborY="-61231">
        <dgm:presLayoutVars>
          <dgm:chMax val="0"/>
          <dgm:bulletEnabled val="1"/>
        </dgm:presLayoutVars>
      </dgm:prSet>
      <dgm:spPr/>
      <dgm:t>
        <a:bodyPr/>
        <a:lstStyle/>
        <a:p>
          <a:endParaRPr lang="ru-RU"/>
        </a:p>
      </dgm:t>
    </dgm:pt>
    <dgm:pt modelId="{9A459726-F6D6-4663-A41B-AA2089F0BA02}" type="pres">
      <dgm:prSet presAssocID="{A43CCDAA-A133-4F2D-A361-EC969C9E0B24}" presName="negativeSpace" presStyleCnt="0"/>
      <dgm:spPr/>
    </dgm:pt>
    <dgm:pt modelId="{3B734034-0061-4D6A-9FE9-01ABE8904E9C}" type="pres">
      <dgm:prSet presAssocID="{A43CCDAA-A133-4F2D-A361-EC969C9E0B24}" presName="childText" presStyleLbl="conFgAcc1" presStyleIdx="0" presStyleCnt="6" custLinFactY="-40772" custLinFactNeighborY="-100000">
        <dgm:presLayoutVars>
          <dgm:bulletEnabled val="1"/>
        </dgm:presLayoutVars>
      </dgm:prSet>
      <dgm:spPr/>
    </dgm:pt>
    <dgm:pt modelId="{DB2CF5E9-867F-48A2-B645-D4D435D0D371}" type="pres">
      <dgm:prSet presAssocID="{983A2858-0816-41E7-A769-C9D34C30D429}" presName="spaceBetweenRectangles" presStyleCnt="0"/>
      <dgm:spPr/>
    </dgm:pt>
    <dgm:pt modelId="{CE530545-DBDF-4245-99A7-D2C79AFF88A6}" type="pres">
      <dgm:prSet presAssocID="{71234CE7-1E8E-49F7-81EA-1F53162AA071}" presName="parentLin" presStyleCnt="0"/>
      <dgm:spPr/>
    </dgm:pt>
    <dgm:pt modelId="{68FEE9C6-12EF-489B-8FEA-2F92A088F544}" type="pres">
      <dgm:prSet presAssocID="{71234CE7-1E8E-49F7-81EA-1F53162AA071}" presName="parentLeftMargin" presStyleLbl="node1" presStyleIdx="0" presStyleCnt="6"/>
      <dgm:spPr/>
      <dgm:t>
        <a:bodyPr/>
        <a:lstStyle/>
        <a:p>
          <a:endParaRPr lang="ru-RU"/>
        </a:p>
      </dgm:t>
    </dgm:pt>
    <dgm:pt modelId="{B34BE7EC-52FC-4286-AF79-A8CB5D6628A5}" type="pres">
      <dgm:prSet presAssocID="{71234CE7-1E8E-49F7-81EA-1F53162AA071}" presName="parentText" presStyleLbl="node1" presStyleIdx="1" presStyleCnt="6" custScaleY="162848" custLinFactNeighborX="-25850" custLinFactNeighborY="-39117">
        <dgm:presLayoutVars>
          <dgm:chMax val="0"/>
          <dgm:bulletEnabled val="1"/>
        </dgm:presLayoutVars>
      </dgm:prSet>
      <dgm:spPr/>
      <dgm:t>
        <a:bodyPr/>
        <a:lstStyle/>
        <a:p>
          <a:endParaRPr lang="ru-RU"/>
        </a:p>
      </dgm:t>
    </dgm:pt>
    <dgm:pt modelId="{D1694A66-5160-4C44-992C-52C27C017A60}" type="pres">
      <dgm:prSet presAssocID="{71234CE7-1E8E-49F7-81EA-1F53162AA071}" presName="negativeSpace" presStyleCnt="0"/>
      <dgm:spPr/>
    </dgm:pt>
    <dgm:pt modelId="{62C19A9A-92B8-40CE-9070-E5EB987D16DE}" type="pres">
      <dgm:prSet presAssocID="{71234CE7-1E8E-49F7-81EA-1F53162AA071}" presName="childText" presStyleLbl="conFgAcc1" presStyleIdx="1" presStyleCnt="6" custLinFactY="-32469" custLinFactNeighborX="-4" custLinFactNeighborY="-100000">
        <dgm:presLayoutVars>
          <dgm:bulletEnabled val="1"/>
        </dgm:presLayoutVars>
      </dgm:prSet>
      <dgm:spPr/>
    </dgm:pt>
    <dgm:pt modelId="{22425827-D720-412A-AC4C-0F92C4EA3F6D}" type="pres">
      <dgm:prSet presAssocID="{8204408B-7DBA-4267-B7BC-2FFDC06CF443}" presName="spaceBetweenRectangles" presStyleCnt="0"/>
      <dgm:spPr/>
    </dgm:pt>
    <dgm:pt modelId="{51EFE7E0-94F0-411E-8ED1-598AF87E93A8}" type="pres">
      <dgm:prSet presAssocID="{CC16CBC8-EF38-4B77-9A62-2B2EACFFF1E0}" presName="parentLin" presStyleCnt="0"/>
      <dgm:spPr/>
    </dgm:pt>
    <dgm:pt modelId="{4D6B549B-0A17-4026-8C2E-E776AFAE9B53}" type="pres">
      <dgm:prSet presAssocID="{CC16CBC8-EF38-4B77-9A62-2B2EACFFF1E0}" presName="parentLeftMargin" presStyleLbl="node1" presStyleIdx="1" presStyleCnt="6"/>
      <dgm:spPr/>
      <dgm:t>
        <a:bodyPr/>
        <a:lstStyle/>
        <a:p>
          <a:endParaRPr lang="ru-RU"/>
        </a:p>
      </dgm:t>
    </dgm:pt>
    <dgm:pt modelId="{8E5AFD22-D374-43F7-9500-0609F0F23B49}" type="pres">
      <dgm:prSet presAssocID="{CC16CBC8-EF38-4B77-9A62-2B2EACFFF1E0}" presName="parentText" presStyleLbl="node1" presStyleIdx="2" presStyleCnt="6" custScaleY="162849" custLinFactNeighborX="-25778" custLinFactNeighborY="-8660">
        <dgm:presLayoutVars>
          <dgm:chMax val="0"/>
          <dgm:bulletEnabled val="1"/>
        </dgm:presLayoutVars>
      </dgm:prSet>
      <dgm:spPr/>
      <dgm:t>
        <a:bodyPr/>
        <a:lstStyle/>
        <a:p>
          <a:endParaRPr lang="ru-RU"/>
        </a:p>
      </dgm:t>
    </dgm:pt>
    <dgm:pt modelId="{C2C11F88-2942-410E-A6CE-095CFC5797EC}" type="pres">
      <dgm:prSet presAssocID="{CC16CBC8-EF38-4B77-9A62-2B2EACFFF1E0}" presName="negativeSpace" presStyleCnt="0"/>
      <dgm:spPr/>
    </dgm:pt>
    <dgm:pt modelId="{7CC91D58-E1B7-44A5-ACE3-75032C3DD0B7}" type="pres">
      <dgm:prSet presAssocID="{CC16CBC8-EF38-4B77-9A62-2B2EACFFF1E0}" presName="childText" presStyleLbl="conFgAcc1" presStyleIdx="2" presStyleCnt="6" custLinFactY="-10478" custLinFactNeighborX="-4" custLinFactNeighborY="-100000">
        <dgm:presLayoutVars>
          <dgm:bulletEnabled val="1"/>
        </dgm:presLayoutVars>
      </dgm:prSet>
      <dgm:spPr/>
    </dgm:pt>
    <dgm:pt modelId="{10C624EC-F161-4A32-A052-50F8C8D69A49}" type="pres">
      <dgm:prSet presAssocID="{F64C2191-BA01-4AA0-94CE-48ED1D47F852}" presName="spaceBetweenRectangles" presStyleCnt="0"/>
      <dgm:spPr/>
    </dgm:pt>
    <dgm:pt modelId="{1E70519E-422B-452F-8DE8-CCE744F881BD}" type="pres">
      <dgm:prSet presAssocID="{4D7FCB4B-8216-46B7-A5A7-AAED364EAF84}" presName="parentLin" presStyleCnt="0"/>
      <dgm:spPr/>
    </dgm:pt>
    <dgm:pt modelId="{A019265B-CA0B-4417-8C65-4FE83471570B}" type="pres">
      <dgm:prSet presAssocID="{4D7FCB4B-8216-46B7-A5A7-AAED364EAF84}" presName="parentLeftMargin" presStyleLbl="node1" presStyleIdx="2" presStyleCnt="6"/>
      <dgm:spPr/>
      <dgm:t>
        <a:bodyPr/>
        <a:lstStyle/>
        <a:p>
          <a:endParaRPr lang="ru-RU"/>
        </a:p>
      </dgm:t>
    </dgm:pt>
    <dgm:pt modelId="{B4424836-A186-47A6-A10D-BAEC8EF2A4EB}" type="pres">
      <dgm:prSet presAssocID="{4D7FCB4B-8216-46B7-A5A7-AAED364EAF84}" presName="parentText" presStyleLbl="node1" presStyleIdx="3" presStyleCnt="6" custScaleY="164385">
        <dgm:presLayoutVars>
          <dgm:chMax val="0"/>
          <dgm:bulletEnabled val="1"/>
        </dgm:presLayoutVars>
      </dgm:prSet>
      <dgm:spPr/>
      <dgm:t>
        <a:bodyPr/>
        <a:lstStyle/>
        <a:p>
          <a:endParaRPr lang="ru-RU"/>
        </a:p>
      </dgm:t>
    </dgm:pt>
    <dgm:pt modelId="{4608E317-DE20-426E-80FB-A92AE0EFF1A6}" type="pres">
      <dgm:prSet presAssocID="{4D7FCB4B-8216-46B7-A5A7-AAED364EAF84}" presName="negativeSpace" presStyleCnt="0"/>
      <dgm:spPr/>
    </dgm:pt>
    <dgm:pt modelId="{35DA73E8-0E08-42CE-87DF-0053B8C9EA36}" type="pres">
      <dgm:prSet presAssocID="{4D7FCB4B-8216-46B7-A5A7-AAED364EAF84}" presName="childText" presStyleLbl="conFgAcc1" presStyleIdx="3" presStyleCnt="6">
        <dgm:presLayoutVars>
          <dgm:bulletEnabled val="1"/>
        </dgm:presLayoutVars>
      </dgm:prSet>
      <dgm:spPr/>
    </dgm:pt>
    <dgm:pt modelId="{668A2A72-E383-42EC-B072-BA913458104A}" type="pres">
      <dgm:prSet presAssocID="{0685536E-01CE-456B-87DA-2D68359CB8EA}" presName="spaceBetweenRectangles" presStyleCnt="0"/>
      <dgm:spPr/>
    </dgm:pt>
    <dgm:pt modelId="{A16A53A6-F04F-4475-8186-397B56A9BD87}" type="pres">
      <dgm:prSet presAssocID="{5DD3B374-CBA6-4AEA-9FBB-54162AFE22BF}" presName="parentLin" presStyleCnt="0"/>
      <dgm:spPr/>
    </dgm:pt>
    <dgm:pt modelId="{F942DB29-F7DB-4117-9397-8D8153C45422}" type="pres">
      <dgm:prSet presAssocID="{5DD3B374-CBA6-4AEA-9FBB-54162AFE22BF}" presName="parentLeftMargin" presStyleLbl="node1" presStyleIdx="3" presStyleCnt="6"/>
      <dgm:spPr/>
      <dgm:t>
        <a:bodyPr/>
        <a:lstStyle/>
        <a:p>
          <a:endParaRPr lang="ru-RU"/>
        </a:p>
      </dgm:t>
    </dgm:pt>
    <dgm:pt modelId="{C5FE8037-2B20-4B8C-B1E7-7030B9E9D8C7}" type="pres">
      <dgm:prSet presAssocID="{5DD3B374-CBA6-4AEA-9FBB-54162AFE22BF}" presName="parentText" presStyleLbl="node1" presStyleIdx="4" presStyleCnt="6" custScaleY="137545">
        <dgm:presLayoutVars>
          <dgm:chMax val="0"/>
          <dgm:bulletEnabled val="1"/>
        </dgm:presLayoutVars>
      </dgm:prSet>
      <dgm:spPr/>
      <dgm:t>
        <a:bodyPr/>
        <a:lstStyle/>
        <a:p>
          <a:endParaRPr lang="ru-RU"/>
        </a:p>
      </dgm:t>
    </dgm:pt>
    <dgm:pt modelId="{0CCCE6F6-13D9-47C7-A46B-437EABE7D974}" type="pres">
      <dgm:prSet presAssocID="{5DD3B374-CBA6-4AEA-9FBB-54162AFE22BF}" presName="negativeSpace" presStyleCnt="0"/>
      <dgm:spPr/>
    </dgm:pt>
    <dgm:pt modelId="{DCAA892B-5EF5-4890-83AF-1E46BC09BD95}" type="pres">
      <dgm:prSet presAssocID="{5DD3B374-CBA6-4AEA-9FBB-54162AFE22BF}" presName="childText" presStyleLbl="conFgAcc1" presStyleIdx="4" presStyleCnt="6">
        <dgm:presLayoutVars>
          <dgm:bulletEnabled val="1"/>
        </dgm:presLayoutVars>
      </dgm:prSet>
      <dgm:spPr/>
    </dgm:pt>
    <dgm:pt modelId="{BB293B02-CF94-49B5-87F0-67D2906B8E01}" type="pres">
      <dgm:prSet presAssocID="{400C54ED-9016-4D2E-996C-A66CA58D90FD}" presName="spaceBetweenRectangles" presStyleCnt="0"/>
      <dgm:spPr/>
    </dgm:pt>
    <dgm:pt modelId="{389797D8-7B18-4283-92FA-21AE52EB2C81}" type="pres">
      <dgm:prSet presAssocID="{37E79C41-D0C2-4F33-8EBF-B055811053DF}" presName="parentLin" presStyleCnt="0"/>
      <dgm:spPr/>
    </dgm:pt>
    <dgm:pt modelId="{FEC0B9B8-936D-4B6C-B33B-D4298B4C1ACA}" type="pres">
      <dgm:prSet presAssocID="{37E79C41-D0C2-4F33-8EBF-B055811053DF}" presName="parentLeftMargin" presStyleLbl="node1" presStyleIdx="4" presStyleCnt="6"/>
      <dgm:spPr/>
      <dgm:t>
        <a:bodyPr/>
        <a:lstStyle/>
        <a:p>
          <a:endParaRPr lang="ru-RU"/>
        </a:p>
      </dgm:t>
    </dgm:pt>
    <dgm:pt modelId="{34E39238-1580-47F0-BFD8-8338B9DF1229}" type="pres">
      <dgm:prSet presAssocID="{37E79C41-D0C2-4F33-8EBF-B055811053DF}" presName="parentText" presStyleLbl="node1" presStyleIdx="5" presStyleCnt="6" custScaleY="137545">
        <dgm:presLayoutVars>
          <dgm:chMax val="0"/>
          <dgm:bulletEnabled val="1"/>
        </dgm:presLayoutVars>
      </dgm:prSet>
      <dgm:spPr/>
      <dgm:t>
        <a:bodyPr/>
        <a:lstStyle/>
        <a:p>
          <a:endParaRPr lang="ru-RU"/>
        </a:p>
      </dgm:t>
    </dgm:pt>
    <dgm:pt modelId="{E498B1B8-3753-44A6-9DB5-A480D5C8F76E}" type="pres">
      <dgm:prSet presAssocID="{37E79C41-D0C2-4F33-8EBF-B055811053DF}" presName="negativeSpace" presStyleCnt="0"/>
      <dgm:spPr/>
    </dgm:pt>
    <dgm:pt modelId="{CB15DF11-E135-4D76-A3D6-614919B315AC}" type="pres">
      <dgm:prSet presAssocID="{37E79C41-D0C2-4F33-8EBF-B055811053DF}" presName="childText" presStyleLbl="conFgAcc1" presStyleIdx="5" presStyleCnt="6">
        <dgm:presLayoutVars>
          <dgm:bulletEnabled val="1"/>
        </dgm:presLayoutVars>
      </dgm:prSet>
      <dgm:spPr/>
    </dgm:pt>
  </dgm:ptLst>
  <dgm:cxnLst>
    <dgm:cxn modelId="{E7687AD2-92D9-4D11-831D-D04C36F81B57}" srcId="{E7E10A01-38C5-458E-B58F-01A0FF6D48DC}" destId="{A43CCDAA-A133-4F2D-A361-EC969C9E0B24}" srcOrd="0" destOrd="0" parTransId="{CFD8EA45-E10A-4C73-868C-BEB7109166CC}" sibTransId="{983A2858-0816-41E7-A769-C9D34C30D429}"/>
    <dgm:cxn modelId="{C7308894-E26B-4633-B5DE-557C556F2CE7}" type="presOf" srcId="{CC16CBC8-EF38-4B77-9A62-2B2EACFFF1E0}" destId="{8E5AFD22-D374-43F7-9500-0609F0F23B49}" srcOrd="1" destOrd="0" presId="urn:microsoft.com/office/officeart/2005/8/layout/list1"/>
    <dgm:cxn modelId="{800DF7C3-C634-4F1A-85FA-A2CE190CFBC4}" type="presOf" srcId="{A43CCDAA-A133-4F2D-A361-EC969C9E0B24}" destId="{876F1E81-D803-4FC3-B292-D8579F404EF6}" srcOrd="0" destOrd="0" presId="urn:microsoft.com/office/officeart/2005/8/layout/list1"/>
    <dgm:cxn modelId="{0AFE1DD1-A763-440E-A986-0DBBAB801AD5}" srcId="{E7E10A01-38C5-458E-B58F-01A0FF6D48DC}" destId="{CC16CBC8-EF38-4B77-9A62-2B2EACFFF1E0}" srcOrd="2" destOrd="0" parTransId="{D41A75F8-5AE9-464F-9443-A7C401A535F2}" sibTransId="{F64C2191-BA01-4AA0-94CE-48ED1D47F852}"/>
    <dgm:cxn modelId="{E376E804-C882-47B0-A42D-325A2A0DA24A}" type="presOf" srcId="{71234CE7-1E8E-49F7-81EA-1F53162AA071}" destId="{68FEE9C6-12EF-489B-8FEA-2F92A088F544}" srcOrd="0" destOrd="0" presId="urn:microsoft.com/office/officeart/2005/8/layout/list1"/>
    <dgm:cxn modelId="{20B5FDCF-DD52-411F-90BD-C80038782F1E}" srcId="{E7E10A01-38C5-458E-B58F-01A0FF6D48DC}" destId="{4D7FCB4B-8216-46B7-A5A7-AAED364EAF84}" srcOrd="3" destOrd="0" parTransId="{5E18C503-0B55-4CD2-AE34-8E7A067E8293}" sibTransId="{0685536E-01CE-456B-87DA-2D68359CB8EA}"/>
    <dgm:cxn modelId="{2A8D72AB-2294-4A80-99FE-B616E4EA9087}" type="presOf" srcId="{CC16CBC8-EF38-4B77-9A62-2B2EACFFF1E0}" destId="{4D6B549B-0A17-4026-8C2E-E776AFAE9B53}" srcOrd="0" destOrd="0" presId="urn:microsoft.com/office/officeart/2005/8/layout/list1"/>
    <dgm:cxn modelId="{678BF8E5-C4AB-4ADC-95F5-0E27647635B3}" type="presOf" srcId="{A43CCDAA-A133-4F2D-A361-EC969C9E0B24}" destId="{943F3693-F5E3-486B-A856-B8FAD19C90A3}" srcOrd="1" destOrd="0" presId="urn:microsoft.com/office/officeart/2005/8/layout/list1"/>
    <dgm:cxn modelId="{8F1A9A08-67FF-4BA5-84DC-21FDBEBE5C8D}" type="presOf" srcId="{37E79C41-D0C2-4F33-8EBF-B055811053DF}" destId="{FEC0B9B8-936D-4B6C-B33B-D4298B4C1ACA}" srcOrd="0" destOrd="0" presId="urn:microsoft.com/office/officeart/2005/8/layout/list1"/>
    <dgm:cxn modelId="{76D5A015-FC82-4168-A02F-421F309AB36C}" srcId="{E7E10A01-38C5-458E-B58F-01A0FF6D48DC}" destId="{71234CE7-1E8E-49F7-81EA-1F53162AA071}" srcOrd="1" destOrd="0" parTransId="{F32AD31B-ECB6-49A4-8537-00C746CE91B4}" sibTransId="{8204408B-7DBA-4267-B7BC-2FFDC06CF443}"/>
    <dgm:cxn modelId="{199F44A6-D565-4A57-8602-4921F43F8FAE}" srcId="{E7E10A01-38C5-458E-B58F-01A0FF6D48DC}" destId="{5DD3B374-CBA6-4AEA-9FBB-54162AFE22BF}" srcOrd="4" destOrd="0" parTransId="{F94E28EA-BA9A-40D5-A3E2-88CB86E30D2A}" sibTransId="{400C54ED-9016-4D2E-996C-A66CA58D90FD}"/>
    <dgm:cxn modelId="{CE0500D4-BB05-44BC-AA29-8D1F5835F1C2}" type="presOf" srcId="{5DD3B374-CBA6-4AEA-9FBB-54162AFE22BF}" destId="{C5FE8037-2B20-4B8C-B1E7-7030B9E9D8C7}" srcOrd="1" destOrd="0" presId="urn:microsoft.com/office/officeart/2005/8/layout/list1"/>
    <dgm:cxn modelId="{0D020405-8530-47A3-90A8-FA1AA3D316C9}" type="presOf" srcId="{E7E10A01-38C5-458E-B58F-01A0FF6D48DC}" destId="{C2E1C03E-3367-4F6F-ADF6-2C84C2114B63}" srcOrd="0" destOrd="0" presId="urn:microsoft.com/office/officeart/2005/8/layout/list1"/>
    <dgm:cxn modelId="{D7910591-E7E9-403A-BC33-9A0C7B752001}" type="presOf" srcId="{4D7FCB4B-8216-46B7-A5A7-AAED364EAF84}" destId="{B4424836-A186-47A6-A10D-BAEC8EF2A4EB}" srcOrd="1" destOrd="0" presId="urn:microsoft.com/office/officeart/2005/8/layout/list1"/>
    <dgm:cxn modelId="{BCC1924B-B649-4E3F-A560-659AC3A6D166}" type="presOf" srcId="{71234CE7-1E8E-49F7-81EA-1F53162AA071}" destId="{B34BE7EC-52FC-4286-AF79-A8CB5D6628A5}" srcOrd="1" destOrd="0" presId="urn:microsoft.com/office/officeart/2005/8/layout/list1"/>
    <dgm:cxn modelId="{BF428EAB-D24D-4876-8D15-B0FF870522FE}" type="presOf" srcId="{4D7FCB4B-8216-46B7-A5A7-AAED364EAF84}" destId="{A019265B-CA0B-4417-8C65-4FE83471570B}" srcOrd="0" destOrd="0" presId="urn:microsoft.com/office/officeart/2005/8/layout/list1"/>
    <dgm:cxn modelId="{59CF3E24-4785-4361-B1CF-DE29005D127A}" srcId="{E7E10A01-38C5-458E-B58F-01A0FF6D48DC}" destId="{37E79C41-D0C2-4F33-8EBF-B055811053DF}" srcOrd="5" destOrd="0" parTransId="{CD40A90B-C0F6-49D9-B85C-052B69A9EEFF}" sibTransId="{12687C2E-7662-468E-8278-BD4431D211C1}"/>
    <dgm:cxn modelId="{DB352716-0984-49BD-9E52-1701D7C08C38}" type="presOf" srcId="{5DD3B374-CBA6-4AEA-9FBB-54162AFE22BF}" destId="{F942DB29-F7DB-4117-9397-8D8153C45422}" srcOrd="0" destOrd="0" presId="urn:microsoft.com/office/officeart/2005/8/layout/list1"/>
    <dgm:cxn modelId="{0CEECFB4-34B7-4F4E-93E9-0E282F3C2A57}" type="presOf" srcId="{37E79C41-D0C2-4F33-8EBF-B055811053DF}" destId="{34E39238-1580-47F0-BFD8-8338B9DF1229}" srcOrd="1" destOrd="0" presId="urn:microsoft.com/office/officeart/2005/8/layout/list1"/>
    <dgm:cxn modelId="{99B07009-E959-4302-AE9E-0292C20A9B8E}" type="presParOf" srcId="{C2E1C03E-3367-4F6F-ADF6-2C84C2114B63}" destId="{04BB1833-F5F8-4CE4-BA40-A7A68C295712}" srcOrd="0" destOrd="0" presId="urn:microsoft.com/office/officeart/2005/8/layout/list1"/>
    <dgm:cxn modelId="{61DCEEF3-A371-482C-86D1-24FD6B26E200}" type="presParOf" srcId="{04BB1833-F5F8-4CE4-BA40-A7A68C295712}" destId="{876F1E81-D803-4FC3-B292-D8579F404EF6}" srcOrd="0" destOrd="0" presId="urn:microsoft.com/office/officeart/2005/8/layout/list1"/>
    <dgm:cxn modelId="{46377EA1-7E2C-4061-987D-4B3A3F958B20}" type="presParOf" srcId="{04BB1833-F5F8-4CE4-BA40-A7A68C295712}" destId="{943F3693-F5E3-486B-A856-B8FAD19C90A3}" srcOrd="1" destOrd="0" presId="urn:microsoft.com/office/officeart/2005/8/layout/list1"/>
    <dgm:cxn modelId="{F3D989DD-4178-4EF8-AA25-AFADF2F8E89C}" type="presParOf" srcId="{C2E1C03E-3367-4F6F-ADF6-2C84C2114B63}" destId="{9A459726-F6D6-4663-A41B-AA2089F0BA02}" srcOrd="1" destOrd="0" presId="urn:microsoft.com/office/officeart/2005/8/layout/list1"/>
    <dgm:cxn modelId="{CEA0A449-ADB7-404B-B9C7-1537E89BA716}" type="presParOf" srcId="{C2E1C03E-3367-4F6F-ADF6-2C84C2114B63}" destId="{3B734034-0061-4D6A-9FE9-01ABE8904E9C}" srcOrd="2" destOrd="0" presId="urn:microsoft.com/office/officeart/2005/8/layout/list1"/>
    <dgm:cxn modelId="{D2873C09-FFCB-4D37-A3D8-74ED79B9A800}" type="presParOf" srcId="{C2E1C03E-3367-4F6F-ADF6-2C84C2114B63}" destId="{DB2CF5E9-867F-48A2-B645-D4D435D0D371}" srcOrd="3" destOrd="0" presId="urn:microsoft.com/office/officeart/2005/8/layout/list1"/>
    <dgm:cxn modelId="{C73EBA31-330C-4D7F-97AA-36E73E6AF851}" type="presParOf" srcId="{C2E1C03E-3367-4F6F-ADF6-2C84C2114B63}" destId="{CE530545-DBDF-4245-99A7-D2C79AFF88A6}" srcOrd="4" destOrd="0" presId="urn:microsoft.com/office/officeart/2005/8/layout/list1"/>
    <dgm:cxn modelId="{6E9D62B2-7140-44BF-BB64-0D77D0E6317A}" type="presParOf" srcId="{CE530545-DBDF-4245-99A7-D2C79AFF88A6}" destId="{68FEE9C6-12EF-489B-8FEA-2F92A088F544}" srcOrd="0" destOrd="0" presId="urn:microsoft.com/office/officeart/2005/8/layout/list1"/>
    <dgm:cxn modelId="{160E7646-6D26-4842-A1CB-F75976C6BE2F}" type="presParOf" srcId="{CE530545-DBDF-4245-99A7-D2C79AFF88A6}" destId="{B34BE7EC-52FC-4286-AF79-A8CB5D6628A5}" srcOrd="1" destOrd="0" presId="urn:microsoft.com/office/officeart/2005/8/layout/list1"/>
    <dgm:cxn modelId="{D54E61E5-9141-47DC-A5C4-A886EF3BA376}" type="presParOf" srcId="{C2E1C03E-3367-4F6F-ADF6-2C84C2114B63}" destId="{D1694A66-5160-4C44-992C-52C27C017A60}" srcOrd="5" destOrd="0" presId="urn:microsoft.com/office/officeart/2005/8/layout/list1"/>
    <dgm:cxn modelId="{85807F5A-E08A-4618-8AE5-9C353AA466EE}" type="presParOf" srcId="{C2E1C03E-3367-4F6F-ADF6-2C84C2114B63}" destId="{62C19A9A-92B8-40CE-9070-E5EB987D16DE}" srcOrd="6" destOrd="0" presId="urn:microsoft.com/office/officeart/2005/8/layout/list1"/>
    <dgm:cxn modelId="{0160F7CA-9134-4EAD-9B7B-9D9713672FF7}" type="presParOf" srcId="{C2E1C03E-3367-4F6F-ADF6-2C84C2114B63}" destId="{22425827-D720-412A-AC4C-0F92C4EA3F6D}" srcOrd="7" destOrd="0" presId="urn:microsoft.com/office/officeart/2005/8/layout/list1"/>
    <dgm:cxn modelId="{803964D1-E881-4EF9-98B0-DF443AF626C1}" type="presParOf" srcId="{C2E1C03E-3367-4F6F-ADF6-2C84C2114B63}" destId="{51EFE7E0-94F0-411E-8ED1-598AF87E93A8}" srcOrd="8" destOrd="0" presId="urn:microsoft.com/office/officeart/2005/8/layout/list1"/>
    <dgm:cxn modelId="{6ABC280D-FC9D-41A3-8A70-0D0EB2D0EF3A}" type="presParOf" srcId="{51EFE7E0-94F0-411E-8ED1-598AF87E93A8}" destId="{4D6B549B-0A17-4026-8C2E-E776AFAE9B53}" srcOrd="0" destOrd="0" presId="urn:microsoft.com/office/officeart/2005/8/layout/list1"/>
    <dgm:cxn modelId="{CE4FD9A5-143C-4C29-99CF-A0F336BEE9E2}" type="presParOf" srcId="{51EFE7E0-94F0-411E-8ED1-598AF87E93A8}" destId="{8E5AFD22-D374-43F7-9500-0609F0F23B49}" srcOrd="1" destOrd="0" presId="urn:microsoft.com/office/officeart/2005/8/layout/list1"/>
    <dgm:cxn modelId="{32CEBF18-2ED7-41D0-B27A-7527FA2CC8B2}" type="presParOf" srcId="{C2E1C03E-3367-4F6F-ADF6-2C84C2114B63}" destId="{C2C11F88-2942-410E-A6CE-095CFC5797EC}" srcOrd="9" destOrd="0" presId="urn:microsoft.com/office/officeart/2005/8/layout/list1"/>
    <dgm:cxn modelId="{3942A9E0-A6BF-439D-AEB0-C68AA0552A5D}" type="presParOf" srcId="{C2E1C03E-3367-4F6F-ADF6-2C84C2114B63}" destId="{7CC91D58-E1B7-44A5-ACE3-75032C3DD0B7}" srcOrd="10" destOrd="0" presId="urn:microsoft.com/office/officeart/2005/8/layout/list1"/>
    <dgm:cxn modelId="{15FA105C-9597-4088-9995-E4FDE261AE6E}" type="presParOf" srcId="{C2E1C03E-3367-4F6F-ADF6-2C84C2114B63}" destId="{10C624EC-F161-4A32-A052-50F8C8D69A49}" srcOrd="11" destOrd="0" presId="urn:microsoft.com/office/officeart/2005/8/layout/list1"/>
    <dgm:cxn modelId="{45A80937-1F75-4E64-AE76-6470D3C17FFF}" type="presParOf" srcId="{C2E1C03E-3367-4F6F-ADF6-2C84C2114B63}" destId="{1E70519E-422B-452F-8DE8-CCE744F881BD}" srcOrd="12" destOrd="0" presId="urn:microsoft.com/office/officeart/2005/8/layout/list1"/>
    <dgm:cxn modelId="{34C596D3-F814-4A51-9AF3-BC947C294C28}" type="presParOf" srcId="{1E70519E-422B-452F-8DE8-CCE744F881BD}" destId="{A019265B-CA0B-4417-8C65-4FE83471570B}" srcOrd="0" destOrd="0" presId="urn:microsoft.com/office/officeart/2005/8/layout/list1"/>
    <dgm:cxn modelId="{E735B222-0C97-47A4-A0D2-6E5DA29E5C39}" type="presParOf" srcId="{1E70519E-422B-452F-8DE8-CCE744F881BD}" destId="{B4424836-A186-47A6-A10D-BAEC8EF2A4EB}" srcOrd="1" destOrd="0" presId="urn:microsoft.com/office/officeart/2005/8/layout/list1"/>
    <dgm:cxn modelId="{EA09F541-A964-4A8F-8065-9B07E78CE7A6}" type="presParOf" srcId="{C2E1C03E-3367-4F6F-ADF6-2C84C2114B63}" destId="{4608E317-DE20-426E-80FB-A92AE0EFF1A6}" srcOrd="13" destOrd="0" presId="urn:microsoft.com/office/officeart/2005/8/layout/list1"/>
    <dgm:cxn modelId="{42016381-C9D7-4E32-A325-11962F868813}" type="presParOf" srcId="{C2E1C03E-3367-4F6F-ADF6-2C84C2114B63}" destId="{35DA73E8-0E08-42CE-87DF-0053B8C9EA36}" srcOrd="14" destOrd="0" presId="urn:microsoft.com/office/officeart/2005/8/layout/list1"/>
    <dgm:cxn modelId="{6D46E68F-123E-4CD3-8B70-F8DABB7D87CF}" type="presParOf" srcId="{C2E1C03E-3367-4F6F-ADF6-2C84C2114B63}" destId="{668A2A72-E383-42EC-B072-BA913458104A}" srcOrd="15" destOrd="0" presId="urn:microsoft.com/office/officeart/2005/8/layout/list1"/>
    <dgm:cxn modelId="{465402D5-EAB8-4AA6-B324-077B75443018}" type="presParOf" srcId="{C2E1C03E-3367-4F6F-ADF6-2C84C2114B63}" destId="{A16A53A6-F04F-4475-8186-397B56A9BD87}" srcOrd="16" destOrd="0" presId="urn:microsoft.com/office/officeart/2005/8/layout/list1"/>
    <dgm:cxn modelId="{C82081A1-F71A-4787-8D85-7A5A3FFD2A2D}" type="presParOf" srcId="{A16A53A6-F04F-4475-8186-397B56A9BD87}" destId="{F942DB29-F7DB-4117-9397-8D8153C45422}" srcOrd="0" destOrd="0" presId="urn:microsoft.com/office/officeart/2005/8/layout/list1"/>
    <dgm:cxn modelId="{9512CCE6-8A12-42C6-A8D9-92D36DFA5A73}" type="presParOf" srcId="{A16A53A6-F04F-4475-8186-397B56A9BD87}" destId="{C5FE8037-2B20-4B8C-B1E7-7030B9E9D8C7}" srcOrd="1" destOrd="0" presId="urn:microsoft.com/office/officeart/2005/8/layout/list1"/>
    <dgm:cxn modelId="{7E58ECF3-A0C9-4915-9675-44467337C113}" type="presParOf" srcId="{C2E1C03E-3367-4F6F-ADF6-2C84C2114B63}" destId="{0CCCE6F6-13D9-47C7-A46B-437EABE7D974}" srcOrd="17" destOrd="0" presId="urn:microsoft.com/office/officeart/2005/8/layout/list1"/>
    <dgm:cxn modelId="{E81399A0-D2ED-4B01-9E09-B0E4D8A14DA1}" type="presParOf" srcId="{C2E1C03E-3367-4F6F-ADF6-2C84C2114B63}" destId="{DCAA892B-5EF5-4890-83AF-1E46BC09BD95}" srcOrd="18" destOrd="0" presId="urn:microsoft.com/office/officeart/2005/8/layout/list1"/>
    <dgm:cxn modelId="{6E781741-9F2F-48A8-ACC8-0DD9CD28C631}" type="presParOf" srcId="{C2E1C03E-3367-4F6F-ADF6-2C84C2114B63}" destId="{BB293B02-CF94-49B5-87F0-67D2906B8E01}" srcOrd="19" destOrd="0" presId="urn:microsoft.com/office/officeart/2005/8/layout/list1"/>
    <dgm:cxn modelId="{AAE3124E-59F5-4132-B8AE-8D9EFF05ED0D}" type="presParOf" srcId="{C2E1C03E-3367-4F6F-ADF6-2C84C2114B63}" destId="{389797D8-7B18-4283-92FA-21AE52EB2C81}" srcOrd="20" destOrd="0" presId="urn:microsoft.com/office/officeart/2005/8/layout/list1"/>
    <dgm:cxn modelId="{69C73D4B-F3D6-42C3-AEEC-F77DEC233187}" type="presParOf" srcId="{389797D8-7B18-4283-92FA-21AE52EB2C81}" destId="{FEC0B9B8-936D-4B6C-B33B-D4298B4C1ACA}" srcOrd="0" destOrd="0" presId="urn:microsoft.com/office/officeart/2005/8/layout/list1"/>
    <dgm:cxn modelId="{2364D5DD-5370-4764-B35D-AA4ED3515B57}" type="presParOf" srcId="{389797D8-7B18-4283-92FA-21AE52EB2C81}" destId="{34E39238-1580-47F0-BFD8-8338B9DF1229}" srcOrd="1" destOrd="0" presId="urn:microsoft.com/office/officeart/2005/8/layout/list1"/>
    <dgm:cxn modelId="{9BE729AF-040B-4527-88F1-D97A7002BC16}" type="presParOf" srcId="{C2E1C03E-3367-4F6F-ADF6-2C84C2114B63}" destId="{E498B1B8-3753-44A6-9DB5-A480D5C8F76E}" srcOrd="21" destOrd="0" presId="urn:microsoft.com/office/officeart/2005/8/layout/list1"/>
    <dgm:cxn modelId="{99812419-7190-4552-B075-EAB658822411}" type="presParOf" srcId="{C2E1C03E-3367-4F6F-ADF6-2C84C2114B63}" destId="{CB15DF11-E135-4D76-A3D6-614919B315AC}" srcOrd="2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34034-0061-4D6A-9FE9-01ABE8904E9C}">
      <dsp:nvSpPr>
        <dsp:cNvPr id="0" name=""/>
        <dsp:cNvSpPr/>
      </dsp:nvSpPr>
      <dsp:spPr>
        <a:xfrm>
          <a:off x="0" y="387190"/>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F3693-F5E3-486B-A856-B8FAD19C90A3}">
      <dsp:nvSpPr>
        <dsp:cNvPr id="0" name=""/>
        <dsp:cNvSpPr/>
      </dsp:nvSpPr>
      <dsp:spPr>
        <a:xfrm>
          <a:off x="305408" y="0"/>
          <a:ext cx="5760720" cy="7823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Закрепление территорий за МДОО  (с 01.04.2014) </a:t>
          </a:r>
          <a:endParaRPr lang="ru-RU" sz="1600" kern="1200" dirty="0"/>
        </a:p>
      </dsp:txBody>
      <dsp:txXfrm>
        <a:off x="343599" y="38191"/>
        <a:ext cx="5684338" cy="705969"/>
      </dsp:txXfrm>
    </dsp:sp>
    <dsp:sp modelId="{62C19A9A-92B8-40CE-9070-E5EB987D16DE}">
      <dsp:nvSpPr>
        <dsp:cNvPr id="0" name=""/>
        <dsp:cNvSpPr/>
      </dsp:nvSpPr>
      <dsp:spPr>
        <a:xfrm>
          <a:off x="0" y="131126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BE7EC-52FC-4286-AF79-A8CB5D6628A5}">
      <dsp:nvSpPr>
        <dsp:cNvPr id="0" name=""/>
        <dsp:cNvSpPr/>
      </dsp:nvSpPr>
      <dsp:spPr>
        <a:xfrm>
          <a:off x="305112" y="873371"/>
          <a:ext cx="5760720" cy="6730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Автоматизированное распределение мест</a:t>
          </a:r>
          <a:endParaRPr lang="ru-RU" sz="1600" b="1" kern="1200" dirty="0">
            <a:solidFill>
              <a:srgbClr val="000000"/>
            </a:solidFill>
          </a:endParaRPr>
        </a:p>
      </dsp:txBody>
      <dsp:txXfrm>
        <a:off x="337966" y="906225"/>
        <a:ext cx="5695012" cy="607310"/>
      </dsp:txXfrm>
    </dsp:sp>
    <dsp:sp modelId="{7CC91D58-E1B7-44A5-ACE3-75032C3DD0B7}">
      <dsp:nvSpPr>
        <dsp:cNvPr id="0" name=""/>
        <dsp:cNvSpPr/>
      </dsp:nvSpPr>
      <dsp:spPr>
        <a:xfrm>
          <a:off x="0" y="2283628"/>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5AFD22-D374-43F7-9500-0609F0F23B49}">
      <dsp:nvSpPr>
        <dsp:cNvPr id="0" name=""/>
        <dsp:cNvSpPr/>
      </dsp:nvSpPr>
      <dsp:spPr>
        <a:xfrm>
          <a:off x="305408" y="1894022"/>
          <a:ext cx="5760720" cy="673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Обеспечение «прозрачности» и открытости процедуры распределения мест</a:t>
          </a:r>
          <a:endParaRPr lang="ru-RU" sz="1600" b="1" kern="1200" dirty="0">
            <a:solidFill>
              <a:srgbClr val="000000"/>
            </a:solidFill>
          </a:endParaRPr>
        </a:p>
      </dsp:txBody>
      <dsp:txXfrm>
        <a:off x="338262" y="1926876"/>
        <a:ext cx="5695012" cy="607314"/>
      </dsp:txXfrm>
    </dsp:sp>
    <dsp:sp modelId="{35DA73E8-0E08-42CE-87DF-0053B8C9EA36}">
      <dsp:nvSpPr>
        <dsp:cNvPr id="0" name=""/>
        <dsp:cNvSpPr/>
      </dsp:nvSpPr>
      <dsp:spPr>
        <a:xfrm>
          <a:off x="0" y="3297325"/>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424836-A186-47A6-A10D-BAEC8EF2A4EB}">
      <dsp:nvSpPr>
        <dsp:cNvPr id="0" name=""/>
        <dsp:cNvSpPr/>
      </dsp:nvSpPr>
      <dsp:spPr>
        <a:xfrm>
          <a:off x="411480" y="2824594"/>
          <a:ext cx="5760720" cy="679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Предоставление дошкольного образования для детей с 3- </a:t>
          </a:r>
          <a:r>
            <a:rPr lang="ru-RU" sz="1600" b="1" kern="1200" dirty="0" err="1" smtClean="0">
              <a:solidFill>
                <a:srgbClr val="000000"/>
              </a:solidFill>
            </a:rPr>
            <a:t>х</a:t>
          </a:r>
          <a:r>
            <a:rPr lang="ru-RU" sz="1600" b="1" kern="1200" dirty="0" smtClean="0">
              <a:solidFill>
                <a:srgbClr val="000000"/>
              </a:solidFill>
            </a:rPr>
            <a:t> лет</a:t>
          </a:r>
          <a:endParaRPr lang="ru-RU" sz="1600" b="1" kern="1200" dirty="0">
            <a:solidFill>
              <a:srgbClr val="000000"/>
            </a:solidFill>
          </a:endParaRPr>
        </a:p>
      </dsp:txBody>
      <dsp:txXfrm>
        <a:off x="444644" y="2857758"/>
        <a:ext cx="5694392" cy="613042"/>
      </dsp:txXfrm>
    </dsp:sp>
    <dsp:sp modelId="{DCAA892B-5EF5-4890-83AF-1E46BC09BD95}">
      <dsp:nvSpPr>
        <dsp:cNvPr id="0" name=""/>
        <dsp:cNvSpPr/>
      </dsp:nvSpPr>
      <dsp:spPr>
        <a:xfrm>
          <a:off x="0" y="408753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E8037-2B20-4B8C-B1E7-7030B9E9D8C7}">
      <dsp:nvSpPr>
        <dsp:cNvPr id="0" name=""/>
        <dsp:cNvSpPr/>
      </dsp:nvSpPr>
      <dsp:spPr>
        <a:xfrm>
          <a:off x="411480" y="3725725"/>
          <a:ext cx="5760720" cy="568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Изменение процедуры информирования</a:t>
          </a:r>
          <a:endParaRPr lang="en-US" sz="1600" b="1" kern="1200" dirty="0">
            <a:solidFill>
              <a:srgbClr val="000000"/>
            </a:solidFill>
          </a:endParaRPr>
        </a:p>
      </dsp:txBody>
      <dsp:txXfrm>
        <a:off x="439229" y="3753474"/>
        <a:ext cx="5705222" cy="512947"/>
      </dsp:txXfrm>
    </dsp:sp>
    <dsp:sp modelId="{CB15DF11-E135-4D76-A3D6-614919B315AC}">
      <dsp:nvSpPr>
        <dsp:cNvPr id="0" name=""/>
        <dsp:cNvSpPr/>
      </dsp:nvSpPr>
      <dsp:spPr>
        <a:xfrm>
          <a:off x="0" y="4877737"/>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39238-1580-47F0-BFD8-8338B9DF1229}">
      <dsp:nvSpPr>
        <dsp:cNvPr id="0" name=""/>
        <dsp:cNvSpPr/>
      </dsp:nvSpPr>
      <dsp:spPr>
        <a:xfrm>
          <a:off x="411480" y="4515931"/>
          <a:ext cx="5760720" cy="568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ru-RU" sz="1600" b="1" kern="1200" dirty="0" smtClean="0">
              <a:solidFill>
                <a:srgbClr val="000000"/>
              </a:solidFill>
            </a:rPr>
            <a:t>Включение руководителей МДОО в работу с системой АИС «Образование»</a:t>
          </a:r>
          <a:endParaRPr lang="ru-RU" sz="1600" b="1" kern="1200" dirty="0">
            <a:solidFill>
              <a:srgbClr val="000000"/>
            </a:solidFill>
          </a:endParaRPr>
        </a:p>
      </dsp:txBody>
      <dsp:txXfrm>
        <a:off x="439229" y="4543680"/>
        <a:ext cx="5705222" cy="51294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4650640"/>
            <a:ext cx="7329840" cy="859205"/>
          </a:xfrm>
          <a:effectLst/>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5195" y="5566870"/>
            <a:ext cx="7329840" cy="458115"/>
          </a:xfrm>
        </p:spPr>
        <p:txBody>
          <a:bodyPr>
            <a:normAutofit/>
          </a:bodyPr>
          <a:lstStyle>
            <a:lvl1pPr marL="0" indent="0" algn="l">
              <a:buNone/>
              <a:defRPr sz="2800">
                <a:solidFill>
                  <a:srgbClr val="7ABC3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rgbClr val="2A5A0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374900"/>
            <a:ext cx="6558080" cy="763525"/>
          </a:xfrm>
        </p:spPr>
        <p:txBody>
          <a:bodyPr>
            <a:normAutofit/>
          </a:bodyPr>
          <a:lstStyle>
            <a:lvl1pPr algn="l">
              <a:defRPr sz="3600">
                <a:solidFill>
                  <a:srgbClr val="7ABC3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6558080" cy="4275740"/>
          </a:xfrm>
        </p:spPr>
        <p:txBody>
          <a:bodyPr/>
          <a:lstStyle>
            <a:lvl1pPr>
              <a:defRPr sz="28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chemeClr val="accent3">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rgbClr val="7AB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accent3">
                    <a:lumMod val="50000"/>
                  </a:schemeClr>
                </a:solidFill>
              </a:defRPr>
            </a:lvl1pPr>
            <a:lvl2pPr>
              <a:defRPr sz="2000">
                <a:solidFill>
                  <a:schemeClr val="accent3">
                    <a:lumMod val="50000"/>
                  </a:schemeClr>
                </a:solidFill>
              </a:defRPr>
            </a:lvl2pPr>
            <a:lvl3pPr>
              <a:defRPr sz="1800">
                <a:solidFill>
                  <a:schemeClr val="accent3">
                    <a:lumMod val="50000"/>
                  </a:schemeClr>
                </a:solidFill>
              </a:defRPr>
            </a:lvl3pPr>
            <a:lvl4pPr>
              <a:defRPr sz="1600">
                <a:solidFill>
                  <a:schemeClr val="accent3">
                    <a:lumMod val="50000"/>
                  </a:schemeClr>
                </a:solidFill>
              </a:defRPr>
            </a:lvl4pPr>
            <a:lvl5pPr>
              <a:defRPr sz="1600">
                <a:solidFill>
                  <a:schemeClr val="accent3">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1077;&#1082;&#1072;&#1090;&#1077;&#1088;&#1080;&#1085;&#1073;&#1091;&#1088;&#1075;.&#1088;&#1092;/file/b1850fa30bfaa51b310b21fd26c09a59" TargetMode="External"/><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ideo" Target="file:///C:\Users\mbdou\Desktop\&#1044;&#1077;&#1085;&#1100;%20&#1086;&#1090;&#1082;&#1088;&#1099;&#1090;&#1099;&#1093;%20&#1076;&#1074;&#1077;&#1088;&#1077;&#1081;\InShot_20210408_144438990.mp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ideo" Target="file:///C:\Users\mbdou\Desktop\&#1044;&#1077;&#1085;&#1100;%20&#1086;&#1090;&#1082;&#1088;&#1099;&#1090;&#1099;&#1093;%20&#1076;&#1074;&#1077;&#1088;&#1077;&#1081;\&#1056;&#8226;&#1056;&#187;&#1056;&#181;&#1056;&#1029;&#1056;&#176;%20&#1056;&#8217;&#1056;&#187;&#1056;&#176;&#1056;&#1169;&#1056;&#1105;&#1056;&#1112;&#1056;&#1105;&#1057;&#1026;&#1056;&#1109;&#1056;&#1030;&#1056;&#1029;&#1056;&#176;.av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ideo" Target="file:///C:\Users\mbdou\Desktop\&#1044;&#1077;&#1085;&#1100;%20&#1086;&#1090;&#1082;&#1088;&#1099;&#1090;&#1099;&#1093;%20&#1076;&#1074;&#1077;&#1088;&#1077;&#1081;\&#1057;&#1074;&#1077;&#1090;&#1083;&#1072;&#1085;&#1072;%20&#1042;&#1072;&#1089;&#1080;&#1083;&#1100;&#1077;&#1074;&#1085;&#1072;.mp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КОМПЛЕКТОВАНИЕ </a:t>
            </a:r>
            <a:r>
              <a:rPr lang="ru-RU" dirty="0" smtClean="0"/>
              <a:t>2021-2022 </a:t>
            </a:r>
            <a:r>
              <a:rPr lang="ru-RU" dirty="0" smtClean="0"/>
              <a:t>года</a:t>
            </a:r>
            <a:endParaRPr lang="en-US" dirty="0"/>
          </a:p>
        </p:txBody>
      </p:sp>
      <p:sp>
        <p:nvSpPr>
          <p:cNvPr id="3" name="Subtitle 2"/>
          <p:cNvSpPr>
            <a:spLocks noGrp="1"/>
          </p:cNvSpPr>
          <p:nvPr>
            <p:ph type="subTitle" idx="1"/>
          </p:nvPr>
        </p:nvSpPr>
        <p:spPr>
          <a:xfrm>
            <a:off x="601670" y="5566870"/>
            <a:ext cx="8093365" cy="916230"/>
          </a:xfrm>
        </p:spPr>
        <p:txBody>
          <a:bodyPr>
            <a:normAutofit lnSpcReduction="10000"/>
          </a:bodyPr>
          <a:lstStyle/>
          <a:p>
            <a:pPr algn="ctr"/>
            <a:r>
              <a:rPr lang="ru-RU" dirty="0" smtClean="0"/>
              <a:t>МБДОУ – детский сад № 546 «Семицветик» Чкаловский район города Екатеринбурга</a:t>
            </a:r>
            <a:endParaRPr lang="en-US" dirty="0"/>
          </a:p>
        </p:txBody>
      </p:sp>
    </p:spTree>
    <p:extLst>
      <p:ext uri="{BB962C8B-B14F-4D97-AF65-F5344CB8AC3E}">
        <p14:creationId xmlns=""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1"/>
            <a:ext cx="8229600" cy="1901950"/>
          </a:xfrm>
        </p:spPr>
        <p:txBody>
          <a:bodyPr>
            <a:normAutofit fontScale="90000"/>
          </a:bodyPr>
          <a:lstStyle/>
          <a:p>
            <a:pPr algn="ctr"/>
            <a:r>
              <a:rPr lang="ru-RU" dirty="0" smtClean="0">
                <a:effectLst>
                  <a:outerShdw blurRad="38100" dist="38100" dir="2700000" algn="tl">
                    <a:srgbClr val="000000">
                      <a:alpha val="43137"/>
                    </a:srgbClr>
                  </a:outerShdw>
                </a:effectLst>
              </a:rPr>
              <a:t>Плата, взимаемая с родителей (законных представителей) за присмотр и уход за детьми, осваивающими образовательные программы дошкольного образования.</a:t>
            </a:r>
            <a:endParaRPr lang="ru-RU" dirty="0"/>
          </a:p>
        </p:txBody>
      </p:sp>
      <p:sp>
        <p:nvSpPr>
          <p:cNvPr id="3" name="Содержимое 2"/>
          <p:cNvSpPr>
            <a:spLocks noGrp="1"/>
          </p:cNvSpPr>
          <p:nvPr>
            <p:ph idx="1"/>
          </p:nvPr>
        </p:nvSpPr>
        <p:spPr/>
        <p:txBody>
          <a:bodyPr/>
          <a:lstStyle/>
          <a:p>
            <a:pPr algn="just">
              <a:buNone/>
            </a:pPr>
            <a:r>
              <a:rPr lang="ru-RU" dirty="0" smtClean="0"/>
              <a:t>На основании Распоряжения Администрации города Екатеринбурга </a:t>
            </a:r>
            <a:r>
              <a:rPr lang="ru-RU" dirty="0" smtClean="0">
                <a:solidFill>
                  <a:srgbClr val="FF0000"/>
                </a:solidFill>
              </a:rPr>
              <a:t>№ 2975/46/36 от 24.12.2019 </a:t>
            </a:r>
            <a:r>
              <a:rPr lang="ru-RU" dirty="0" smtClean="0"/>
              <a:t>года, установлена плата за присмотр и уход за детьми, посещающими группы дошкольного возраста на </a:t>
            </a:r>
            <a:r>
              <a:rPr lang="ru-RU" dirty="0" smtClean="0"/>
              <a:t>2021 </a:t>
            </a:r>
            <a:r>
              <a:rPr lang="ru-RU" dirty="0" smtClean="0"/>
              <a:t>год:</a:t>
            </a:r>
          </a:p>
          <a:p>
            <a:pPr algn="just">
              <a:buNone/>
            </a:pPr>
            <a:r>
              <a:rPr lang="ru-RU" dirty="0" smtClean="0"/>
              <a:t>- в группах полного дня пребывания (в течение 10,5 часов) – </a:t>
            </a:r>
            <a:r>
              <a:rPr lang="ru-RU" b="1" dirty="0" smtClean="0"/>
              <a:t> 3 </a:t>
            </a:r>
            <a:r>
              <a:rPr lang="ru-RU" b="1" dirty="0" smtClean="0"/>
              <a:t>170,00 </a:t>
            </a:r>
            <a:r>
              <a:rPr lang="ru-RU" dirty="0" smtClean="0"/>
              <a:t>рублей в месяц на одного ребенка.</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29600" cy="584623"/>
          </a:xfrm>
        </p:spPr>
        <p:txBody>
          <a:bodyPr>
            <a:normAutofit fontScale="90000"/>
          </a:bodyPr>
          <a:lstStyle/>
          <a:p>
            <a:r>
              <a:rPr lang="ru-RU" dirty="0" smtClean="0"/>
              <a:t>Организация питания</a:t>
            </a:r>
            <a:endParaRPr lang="ru-RU" dirty="0"/>
          </a:p>
        </p:txBody>
      </p:sp>
      <p:sp>
        <p:nvSpPr>
          <p:cNvPr id="4" name="Содержимое 3"/>
          <p:cNvSpPr>
            <a:spLocks noGrp="1"/>
          </p:cNvSpPr>
          <p:nvPr>
            <p:ph sz="half" idx="1"/>
          </p:nvPr>
        </p:nvSpPr>
        <p:spPr>
          <a:xfrm>
            <a:off x="457200" y="1071546"/>
            <a:ext cx="4186238" cy="5786454"/>
          </a:xfrm>
        </p:spPr>
        <p:txBody>
          <a:bodyPr>
            <a:noAutofit/>
          </a:bodyPr>
          <a:lstStyle/>
          <a:p>
            <a:r>
              <a:rPr lang="ru-RU" sz="1600" dirty="0" smtClean="0">
                <a:latin typeface="Times New Roman" pitchFamily="18" charset="0"/>
                <a:cs typeface="Times New Roman" pitchFamily="18" charset="0"/>
              </a:rPr>
              <a:t>Питание детей — это одна из главных составляющих в работе всех дошкольных учреждений. Питание  в МБДОУ организовано в соответствии с требованиями </a:t>
            </a:r>
            <a:r>
              <a:rPr lang="ru-RU" sz="1600" dirty="0" err="1" smtClean="0">
                <a:latin typeface="Times New Roman" pitchFamily="18" charset="0"/>
                <a:cs typeface="Times New Roman" pitchFamily="18" charset="0"/>
              </a:rPr>
              <a:t>СанПиН</a:t>
            </a:r>
            <a:r>
              <a:rPr lang="ru-RU" sz="1600" dirty="0" smtClean="0">
                <a:latin typeface="Times New Roman" pitchFamily="18" charset="0"/>
                <a:cs typeface="Times New Roman" pitchFamily="18" charset="0"/>
              </a:rPr>
              <a:t> 2.4.1.3049-13. Разработано 20-дневное меню  с учетом физиологических потребностей в энергии пищевых веществах, для детей всех возрастных групп и суточных норм, которое утверждено заведующим </a:t>
            </a:r>
            <a:r>
              <a:rPr lang="ru-RU" sz="1600" dirty="0" smtClean="0">
                <a:latin typeface="Times New Roman" pitchFamily="18" charset="0"/>
                <a:cs typeface="Times New Roman" pitchFamily="18" charset="0"/>
              </a:rPr>
              <a:t>МБДОУ, а также безмолочное меню (для детей с непереносимостью лактозы). Набор </a:t>
            </a:r>
            <a:r>
              <a:rPr lang="ru-RU" sz="1600" dirty="0" smtClean="0">
                <a:latin typeface="Times New Roman" pitchFamily="18" charset="0"/>
                <a:cs typeface="Times New Roman" pitchFamily="18" charset="0"/>
              </a:rPr>
              <a:t>блюд,  объем порций единый,  как для детей старшего,  так и для детей  младшего возраста.   Максимально разнообразен рацион как за счет расширения ассортимента продуктов, так и за счет разнообразия блюд, готовящихся из одного продукта. В течение дня детям предлагается 4-х разовое питание (завтрак, второй завтрак, обед и уплотненный полдник), приготовленное поварами на пищеблоке.  </a:t>
            </a:r>
            <a:endParaRPr lang="ru-RU" sz="16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4648200" y="1142984"/>
            <a:ext cx="4038600" cy="4983179"/>
          </a:xfrm>
        </p:spPr>
        <p:txBody>
          <a:bodyPr>
            <a:normAutofit fontScale="62500" lnSpcReduction="20000"/>
          </a:bodyPr>
          <a:lstStyle/>
          <a:p>
            <a:pPr lvl="0"/>
            <a:r>
              <a:rPr lang="ru-RU" sz="2900" b="1" dirty="0" smtClean="0">
                <a:latin typeface="Times New Roman" pitchFamily="18" charset="0"/>
                <a:cs typeface="Times New Roman" pitchFamily="18" charset="0"/>
              </a:rPr>
              <a:t>Завтрак</a:t>
            </a:r>
            <a:r>
              <a:rPr lang="ru-RU" sz="2900" dirty="0" smtClean="0">
                <a:latin typeface="Times New Roman" pitchFamily="18" charset="0"/>
                <a:cs typeface="Times New Roman" pitchFamily="18" charset="0"/>
              </a:rPr>
              <a:t> – каша, запеканка, творожные и яичные блюда. В качестве напитка – чай, какао, кофейный напиток   с бутербродом с маслом, с сыром,  или повидлом.</a:t>
            </a:r>
          </a:p>
          <a:p>
            <a:pPr lvl="0"/>
            <a:r>
              <a:rPr lang="ru-RU" sz="2900" b="1" dirty="0" smtClean="0">
                <a:latin typeface="Times New Roman" pitchFamily="18" charset="0"/>
                <a:cs typeface="Times New Roman" pitchFamily="18" charset="0"/>
              </a:rPr>
              <a:t>2-ой завтрак </a:t>
            </a:r>
            <a:r>
              <a:rPr lang="ru-RU" sz="2900" dirty="0" smtClean="0">
                <a:latin typeface="Times New Roman" pitchFamily="18" charset="0"/>
                <a:cs typeface="Times New Roman" pitchFamily="18" charset="0"/>
              </a:rPr>
              <a:t>- с 10.00 до 10.30  -  сок, фрукты.</a:t>
            </a:r>
          </a:p>
          <a:p>
            <a:pPr lvl="0"/>
            <a:r>
              <a:rPr lang="ru-RU" sz="2900" b="1" dirty="0" smtClean="0">
                <a:latin typeface="Times New Roman" pitchFamily="18" charset="0"/>
                <a:cs typeface="Times New Roman" pitchFamily="18" charset="0"/>
              </a:rPr>
              <a:t>Обед </a:t>
            </a:r>
            <a:r>
              <a:rPr lang="ru-RU" sz="2900" dirty="0" smtClean="0">
                <a:latin typeface="Times New Roman" pitchFamily="18" charset="0"/>
                <a:cs typeface="Times New Roman" pitchFamily="18" charset="0"/>
              </a:rPr>
              <a:t>– Закуска (салат, порционные овощи), первое горячее блюдо (суп). Второе  блюдо – мясное, рыбное, из птицы  с гарниром. Третье блюдо – компот из    сухофруктов, напиток,  кисель.</a:t>
            </a:r>
          </a:p>
          <a:p>
            <a:pPr lvl="0"/>
            <a:r>
              <a:rPr lang="ru-RU" sz="2900" b="1" dirty="0" smtClean="0">
                <a:latin typeface="Times New Roman" pitchFamily="18" charset="0"/>
                <a:cs typeface="Times New Roman" pitchFamily="18" charset="0"/>
              </a:rPr>
              <a:t>Полдник</a:t>
            </a:r>
            <a:r>
              <a:rPr lang="ru-RU" sz="2900" dirty="0" smtClean="0">
                <a:latin typeface="Times New Roman" pitchFamily="18" charset="0"/>
                <a:cs typeface="Times New Roman" pitchFamily="18" charset="0"/>
              </a:rPr>
              <a:t>  –  включает в себя  напиток (молоко, кисломолочные напитки), чай,  допускаются  блюда из творога, круп, овощей с рыбой,  кондитерские: пряник, печенье, вафли</a:t>
            </a:r>
            <a:r>
              <a:rPr lang="ru-RU" sz="2900" dirty="0" smtClean="0">
                <a:latin typeface="Times New Roman" pitchFamily="18" charset="0"/>
                <a:cs typeface="Times New Roman" pitchFamily="18" charset="0"/>
              </a:rPr>
              <a:t>.</a:t>
            </a:r>
          </a:p>
          <a:p>
            <a:pPr lvl="0">
              <a:buNone/>
            </a:pPr>
            <a:endParaRPr lang="ru-RU" sz="2900" dirty="0" smtClean="0">
              <a:latin typeface="Times New Roman" pitchFamily="18" charset="0"/>
              <a:cs typeface="Times New Roman" pitchFamily="18" charset="0"/>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96261" y="1901950"/>
            <a:ext cx="8398774" cy="3813066"/>
          </a:xfrm>
        </p:spPr>
        <p:txBody>
          <a:bodyPr>
            <a:normAutofit/>
          </a:bodyPr>
          <a:lstStyle/>
          <a:p>
            <a:pPr marL="0" lvl="0" indent="0" algn="just">
              <a:buNone/>
            </a:pPr>
            <a:r>
              <a:rPr lang="ru-RU" sz="1600" dirty="0" smtClean="0">
                <a:solidFill>
                  <a:schemeClr val="tx1"/>
                </a:solidFill>
                <a:latin typeface="Times New Roman" panose="02020603050405020304" pitchFamily="18" charset="0"/>
                <a:ea typeface="Times New Roman" panose="02020603050405020304" pitchFamily="18" charset="0"/>
              </a:rPr>
              <a:t>Федеральный закон от 29.12.2012 № 273-ФЗ «Об образовании в Российской Федерации»;</a:t>
            </a:r>
          </a:p>
          <a:p>
            <a:pPr marL="0" lvl="0" indent="0" algn="just">
              <a:buNone/>
            </a:pPr>
            <a:r>
              <a:rPr lang="ru-RU" sz="1600" dirty="0" smtClean="0">
                <a:solidFill>
                  <a:schemeClr val="tx1"/>
                </a:solidFill>
                <a:latin typeface="Times New Roman" panose="02020603050405020304" pitchFamily="18" charset="0"/>
                <a:ea typeface="Times New Roman" panose="02020603050405020304" pitchFamily="18" charset="0"/>
              </a:rPr>
              <a:t>Приказ </a:t>
            </a:r>
            <a:r>
              <a:rPr lang="ru-RU" sz="1600" dirty="0" err="1" smtClean="0">
                <a:solidFill>
                  <a:schemeClr val="tx1"/>
                </a:solidFill>
                <a:latin typeface="Times New Roman" panose="02020603050405020304" pitchFamily="18" charset="0"/>
                <a:ea typeface="Times New Roman" panose="02020603050405020304" pitchFamily="18" charset="0"/>
              </a:rPr>
              <a:t>Минобрнауки</a:t>
            </a:r>
            <a:r>
              <a:rPr lang="ru-RU" sz="1600" dirty="0" smtClean="0">
                <a:solidFill>
                  <a:schemeClr val="tx1"/>
                </a:solidFill>
                <a:latin typeface="Times New Roman" panose="02020603050405020304" pitchFamily="18" charset="0"/>
                <a:ea typeface="Times New Roman" panose="02020603050405020304" pitchFamily="18" charset="0"/>
              </a:rPr>
              <a:t> России от 08.04.2014 № 293 «Об утверждении Порядка приёма на обучение по образовательным программам дошкольного образования»; Приказ </a:t>
            </a:r>
            <a:r>
              <a:rPr lang="ru-RU" sz="1600" dirty="0" err="1" smtClean="0">
                <a:solidFill>
                  <a:schemeClr val="tx1"/>
                </a:solidFill>
                <a:latin typeface="Times New Roman" panose="02020603050405020304" pitchFamily="18" charset="0"/>
                <a:ea typeface="Times New Roman" panose="02020603050405020304" pitchFamily="18" charset="0"/>
              </a:rPr>
              <a:t>Минобрнауки</a:t>
            </a:r>
            <a:r>
              <a:rPr lang="ru-RU" sz="1600" dirty="0" smtClean="0">
                <a:solidFill>
                  <a:schemeClr val="tx1"/>
                </a:solidFill>
                <a:latin typeface="Times New Roman" panose="02020603050405020304" pitchFamily="18" charset="0"/>
                <a:ea typeface="Times New Roman" panose="02020603050405020304" pitchFamily="18" charset="0"/>
              </a:rPr>
              <a:t> </a:t>
            </a:r>
            <a:r>
              <a:rPr lang="ru-RU" sz="1600" dirty="0" err="1" smtClean="0">
                <a:solidFill>
                  <a:schemeClr val="tx1"/>
                </a:solidFill>
                <a:latin typeface="Times New Roman" panose="02020603050405020304" pitchFamily="18" charset="0"/>
                <a:ea typeface="Times New Roman" panose="02020603050405020304" pitchFamily="18" charset="0"/>
              </a:rPr>
              <a:t>Росии</a:t>
            </a:r>
            <a:r>
              <a:rPr lang="ru-RU" sz="1600" dirty="0" smtClean="0">
                <a:solidFill>
                  <a:schemeClr val="tx1"/>
                </a:solidFill>
                <a:latin typeface="Times New Roman" panose="02020603050405020304" pitchFamily="18" charset="0"/>
                <a:ea typeface="Times New Roman" panose="02020603050405020304" pitchFamily="18" charset="0"/>
              </a:rPr>
              <a:t> от 28.12.2015 № 1527 «Об утверждении Порядка и условий осуществления перевода обучающихся из одной организации…»; </a:t>
            </a:r>
          </a:p>
          <a:p>
            <a:pPr marL="0" lvl="0" indent="0" algn="just">
              <a:buNone/>
            </a:pPr>
            <a:r>
              <a:rPr lang="ru-RU" sz="1600" dirty="0" smtClean="0">
                <a:solidFill>
                  <a:schemeClr val="tx1"/>
                </a:solidFill>
                <a:latin typeface="Times New Roman" panose="02020603050405020304" pitchFamily="18" charset="0"/>
                <a:ea typeface="Times New Roman" panose="02020603050405020304" pitchFamily="18" charset="0"/>
              </a:rPr>
              <a:t>ПАГЕ от 18.03.2015 № 689 «О закреплении территорий муниципального образования «город Екатеринбург» за муниципальными дошкольными образовательными организациями» (с изменениями от 28.02.2019 № 383);</a:t>
            </a:r>
            <a:r>
              <a:rPr lang="ru-RU" sz="1600" dirty="0" smtClean="0">
                <a:solidFill>
                  <a:schemeClr val="tx1"/>
                </a:solidFill>
                <a:hlinkClick r:id="rId3"/>
              </a:rPr>
              <a:t> </a:t>
            </a:r>
            <a:endParaRPr lang="ru-RU" sz="16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buNone/>
            </a:pPr>
            <a:r>
              <a:rPr lang="ru-RU" sz="1600" dirty="0" smtClean="0">
                <a:solidFill>
                  <a:schemeClr val="tx1"/>
                </a:solidFill>
                <a:latin typeface="Times New Roman" panose="02020603050405020304" pitchFamily="18" charset="0"/>
                <a:ea typeface="Times New Roman" panose="02020603050405020304" pitchFamily="18" charset="0"/>
              </a:rPr>
              <a:t>Распоряжение Управления образования АГЕ от 18.08.2014 № 1753/46/36 «Об утверждении Положения о порядке учёта детей, подлежащих обучению по образовательным программам дошкольного образования в муниципальном образовании «город Екатеринбург» (с изменениями);</a:t>
            </a:r>
          </a:p>
          <a:p>
            <a:pPr marL="0" lvl="0" indent="0" algn="just">
              <a:buNone/>
            </a:pPr>
            <a:r>
              <a:rPr lang="ru-RU" sz="1600" dirty="0" smtClean="0">
                <a:solidFill>
                  <a:schemeClr val="tx1"/>
                </a:solidFill>
                <a:latin typeface="Times New Roman" panose="02020603050405020304" pitchFamily="18" charset="0"/>
                <a:ea typeface="Times New Roman" panose="02020603050405020304" pitchFamily="18" charset="0"/>
              </a:rPr>
              <a:t>Распоряжения Управления образования «Об утверждении списков детей, подлежащих обучению по образовательным программам дошкольного образования;</a:t>
            </a:r>
          </a:p>
          <a:p>
            <a:pPr marL="0" indent="0" algn="just">
              <a:buNone/>
            </a:pPr>
            <a:endParaRPr lang="en-US" sz="1600" dirty="0" smtClean="0"/>
          </a:p>
        </p:txBody>
      </p:sp>
      <p:sp>
        <p:nvSpPr>
          <p:cNvPr id="6" name="Заголовок 5"/>
          <p:cNvSpPr>
            <a:spLocks noGrp="1"/>
          </p:cNvSpPr>
          <p:nvPr>
            <p:ph type="title"/>
          </p:nvPr>
        </p:nvSpPr>
        <p:spPr>
          <a:xfrm>
            <a:off x="296259" y="374900"/>
            <a:ext cx="8704185" cy="1221640"/>
          </a:xfrm>
        </p:spPr>
        <p:txBody>
          <a:bodyPr>
            <a:normAutofit fontScale="90000"/>
          </a:bodyPr>
          <a:lstStyle/>
          <a:p>
            <a:pPr algn="ctr"/>
            <a:r>
              <a:rPr lang="ru-RU" b="1" dirty="0" smtClean="0">
                <a:solidFill>
                  <a:schemeClr val="tx2">
                    <a:lumMod val="75000"/>
                  </a:schemeClr>
                </a:solidFill>
              </a:rPr>
              <a:t>Нормативно – правовые документы, регламентирующие Порядок приёма в образовательную организацию</a:t>
            </a:r>
            <a:endParaRPr lang="ru-RU" dirty="0"/>
          </a:p>
        </p:txBody>
      </p:sp>
      <p:pic>
        <p:nvPicPr>
          <p:cNvPr id="4" name="Picture 88" descr="114"/>
          <p:cNvPicPr>
            <a:picLocks noChangeAspect="1" noChangeArrowheads="1"/>
          </p:cNvPicPr>
          <p:nvPr/>
        </p:nvPicPr>
        <p:blipFill>
          <a:blip r:embed="rId4"/>
          <a:srcRect/>
          <a:stretch>
            <a:fillRect/>
          </a:stretch>
        </p:blipFill>
        <p:spPr bwMode="auto">
          <a:xfrm>
            <a:off x="7239000" y="5486400"/>
            <a:ext cx="1612900" cy="1073150"/>
          </a:xfrm>
          <a:prstGeom prst="rect">
            <a:avLst/>
          </a:prstGeom>
          <a:noFill/>
          <a:ln w="9525">
            <a:noFill/>
            <a:miter lim="800000"/>
            <a:headEnd/>
            <a:tailEnd/>
          </a:ln>
        </p:spPr>
      </p:pic>
      <p:pic>
        <p:nvPicPr>
          <p:cNvPr id="7" name="Picture 89" descr="136"/>
          <p:cNvPicPr>
            <a:picLocks noChangeAspect="1" noChangeArrowheads="1"/>
          </p:cNvPicPr>
          <p:nvPr/>
        </p:nvPicPr>
        <p:blipFill>
          <a:blip r:embed="rId5" cstate="print"/>
          <a:srcRect/>
          <a:stretch>
            <a:fillRect/>
          </a:stretch>
        </p:blipFill>
        <p:spPr bwMode="auto">
          <a:xfrm>
            <a:off x="1214414" y="5643578"/>
            <a:ext cx="977900" cy="990600"/>
          </a:xfrm>
          <a:prstGeom prst="rect">
            <a:avLst/>
          </a:prstGeom>
          <a:noFill/>
          <a:ln w="9525">
            <a:noFill/>
            <a:miter lim="800000"/>
            <a:headEnd/>
            <a:tailEnd/>
          </a:ln>
        </p:spPr>
      </p:pic>
    </p:spTree>
    <p:extLst>
      <p:ext uri="{BB962C8B-B14F-4D97-AF65-F5344CB8AC3E}">
        <p14:creationId xmlns="" xmlns:p14="http://schemas.microsoft.com/office/powerpoint/2010/main" val="110163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5750348"/>
          </a:xfrm>
        </p:spPr>
        <p:txBody>
          <a:bodyPr>
            <a:noAutofit/>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1. Постановление Администрации города Екатеринбурга от 18.03.2015 № 689 «О закреплении территорий муниципального образования „город Екатеринбург“ за муниципальными дошкольными образовательными организациями»;</a:t>
            </a:r>
            <a:br>
              <a:rPr lang="ru-RU" sz="2000" dirty="0" smtClean="0"/>
            </a:br>
            <a:r>
              <a:rPr lang="ru-RU" sz="2000" dirty="0" smtClean="0"/>
              <a:t>2. Постановление Администрации города Екатеринбурга от 11.03.2016 № 497 «О внесении изменений в Постановление Администрации города Екатеринбурга от 18.03.2015 № 689 «О закреплении территорий муниципального образования „город Екатеринбург“ за муниципальными дошкольными образовательными организациями»</a:t>
            </a:r>
            <a:br>
              <a:rPr lang="ru-RU" sz="2000" dirty="0" smtClean="0"/>
            </a:br>
            <a:r>
              <a:rPr lang="ru-RU" sz="2000" dirty="0" smtClean="0"/>
              <a:t/>
            </a:r>
            <a:br>
              <a:rPr lang="ru-RU" sz="2000" dirty="0" smtClean="0"/>
            </a:br>
            <a:r>
              <a:rPr lang="ru-RU" sz="2000" dirty="0" smtClean="0"/>
              <a:t>ул. Дорожная д.18-21;</a:t>
            </a:r>
            <a:br>
              <a:rPr lang="ru-RU" sz="2000" dirty="0" smtClean="0"/>
            </a:br>
            <a:r>
              <a:rPr lang="ru-RU" sz="2000" dirty="0" smtClean="0"/>
              <a:t>ул. Звездная     все дома;</a:t>
            </a:r>
            <a:br>
              <a:rPr lang="ru-RU" sz="2000" dirty="0" smtClean="0"/>
            </a:br>
            <a:r>
              <a:rPr lang="ru-RU" sz="2000" dirty="0" smtClean="0"/>
              <a:t>ул. Листопадная  д.19-25;</a:t>
            </a:r>
            <a:br>
              <a:rPr lang="ru-RU" sz="2000" dirty="0" smtClean="0"/>
            </a:br>
            <a:r>
              <a:rPr lang="ru-RU" sz="2000" dirty="0" smtClean="0"/>
              <a:t>ул. Палисадная 2,4,8а,8;</a:t>
            </a:r>
            <a:br>
              <a:rPr lang="ru-RU" sz="2000" dirty="0" smtClean="0"/>
            </a:br>
            <a:r>
              <a:rPr lang="ru-RU" sz="2000" dirty="0" smtClean="0"/>
              <a:t>ул. Симферопольская 29,29а, 30,31 – 40</a:t>
            </a:r>
            <a:br>
              <a:rPr lang="ru-RU" sz="2000" dirty="0" smtClean="0"/>
            </a:br>
            <a:r>
              <a:rPr lang="ru-RU" sz="2000" dirty="0" smtClean="0"/>
              <a:t> </a:t>
            </a:r>
            <a:br>
              <a:rPr lang="ru-RU" sz="2000" dirty="0" smtClean="0"/>
            </a:br>
            <a:r>
              <a:rPr lang="ru-RU" sz="2000" dirty="0" smtClean="0"/>
              <a:t/>
            </a:r>
            <a:br>
              <a:rPr lang="ru-RU" sz="2000" dirty="0" smtClean="0"/>
            </a:b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22195"/>
            <a:ext cx="8229600" cy="2137870"/>
          </a:xfrm>
        </p:spPr>
        <p:txBody>
          <a:bodyPr>
            <a:normAutofit/>
          </a:bodyPr>
          <a:lstStyle/>
          <a:p>
            <a:pPr algn="ctr"/>
            <a:r>
              <a:rPr lang="ru-RU" sz="2800" b="1" dirty="0" smtClean="0">
                <a:solidFill>
                  <a:schemeClr val="tx2">
                    <a:lumMod val="75000"/>
                  </a:schemeClr>
                </a:solidFill>
                <a:latin typeface="Times New Roman" pitchFamily="18" charset="0"/>
                <a:cs typeface="Times New Roman" pitchFamily="18" charset="0"/>
              </a:rPr>
              <a:t>Учет детей для зачисления в организацию ведется по возрастным группам, формируемым с даты рождения детей за период с 01 сентября по 31 августа следующего календарного года</a:t>
            </a:r>
            <a:endParaRPr lang="ru-RU" sz="2800" b="1" dirty="0">
              <a:solidFill>
                <a:schemeClr val="tx2">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48965" y="2512770"/>
            <a:ext cx="8229600" cy="3460688"/>
          </a:xfrm>
        </p:spPr>
        <p:txBody>
          <a:bodyPr/>
          <a:lstStyle/>
          <a:p>
            <a:r>
              <a:rPr lang="ru-RU" dirty="0" smtClean="0">
                <a:solidFill>
                  <a:schemeClr val="tx1"/>
                </a:solidFill>
              </a:rPr>
              <a:t>дети до 3-х лет — в группу раннего возраста;</a:t>
            </a:r>
          </a:p>
          <a:p>
            <a:r>
              <a:rPr lang="ru-RU" dirty="0" smtClean="0">
                <a:solidFill>
                  <a:schemeClr val="tx1"/>
                </a:solidFill>
              </a:rPr>
              <a:t>дети 4-го года жизни — в младшую группу;</a:t>
            </a:r>
          </a:p>
          <a:p>
            <a:r>
              <a:rPr lang="ru-RU" dirty="0" smtClean="0">
                <a:solidFill>
                  <a:schemeClr val="tx1"/>
                </a:solidFill>
              </a:rPr>
              <a:t>дети 5-го года жизни — в среднюю группу;</a:t>
            </a:r>
          </a:p>
          <a:p>
            <a:r>
              <a:rPr lang="ru-RU" dirty="0" smtClean="0">
                <a:solidFill>
                  <a:schemeClr val="tx1"/>
                </a:solidFill>
              </a:rPr>
              <a:t>дети 6-го года жизни — в старшую группу;</a:t>
            </a:r>
          </a:p>
          <a:p>
            <a:r>
              <a:rPr lang="ru-RU" dirty="0" smtClean="0">
                <a:solidFill>
                  <a:schemeClr val="tx1"/>
                </a:solidFill>
              </a:rPr>
              <a:t>дети 7-го года жизни — в подготовительную группу.</a:t>
            </a:r>
          </a:p>
          <a:p>
            <a:endParaRPr lang="ru-RU" dirty="0" smtClean="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374901"/>
            <a:ext cx="8229600" cy="1221639"/>
          </a:xfrm>
        </p:spPr>
        <p:txBody>
          <a:bodyPr>
            <a:normAutofit/>
          </a:bodyPr>
          <a:lstStyle/>
          <a:p>
            <a:pPr algn="ctr"/>
            <a:r>
              <a:rPr lang="ru-RU" b="1" dirty="0" smtClean="0">
                <a:solidFill>
                  <a:schemeClr val="tx2">
                    <a:lumMod val="75000"/>
                  </a:schemeClr>
                </a:solidFill>
              </a:rPr>
              <a:t>Изменения процедуры </a:t>
            </a:r>
            <a:br>
              <a:rPr lang="ru-RU" b="1" dirty="0" smtClean="0">
                <a:solidFill>
                  <a:schemeClr val="tx2">
                    <a:lumMod val="75000"/>
                  </a:schemeClr>
                </a:solidFill>
              </a:rPr>
            </a:br>
            <a:r>
              <a:rPr lang="ru-RU" b="1" dirty="0" smtClean="0">
                <a:solidFill>
                  <a:schemeClr val="tx2">
                    <a:lumMod val="75000"/>
                  </a:schemeClr>
                </a:solidFill>
              </a:rPr>
              <a:t>при комплектовании МДОО</a:t>
            </a:r>
            <a:endParaRPr lang="ru-RU" b="1" dirty="0">
              <a:solidFill>
                <a:schemeClr val="tx2">
                  <a:lumMod val="75000"/>
                </a:schemeClr>
              </a:solidFill>
            </a:endParaRPr>
          </a:p>
        </p:txBody>
      </p:sp>
      <p:graphicFrame>
        <p:nvGraphicFramePr>
          <p:cNvPr id="5" name="Содержимое 4"/>
          <p:cNvGraphicFramePr>
            <a:graphicFrameLocks noGrp="1"/>
          </p:cNvGraphicFramePr>
          <p:nvPr>
            <p:ph idx="1"/>
          </p:nvPr>
        </p:nvGraphicFramePr>
        <p:xfrm>
          <a:off x="448965" y="1596540"/>
          <a:ext cx="8229600" cy="5261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475656" y="5670568"/>
            <a:ext cx="7560840" cy="1058215"/>
          </a:xfrm>
          <a:prstGeom prst="roundRect">
            <a:avLst/>
          </a:prstGeom>
          <a:solidFill>
            <a:srgbClr val="DDDDDD"/>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178" name="Rectangle 2"/>
          <p:cNvSpPr>
            <a:spLocks noGrp="1"/>
          </p:cNvSpPr>
          <p:nvPr>
            <p:ph type="title" idx="4294967295"/>
          </p:nvPr>
        </p:nvSpPr>
        <p:spPr>
          <a:xfrm>
            <a:off x="1973618" y="228600"/>
            <a:ext cx="6990870" cy="914400"/>
          </a:xfrm>
          <a:gradFill rotWithShape="1">
            <a:gsLst>
              <a:gs pos="0">
                <a:schemeClr val="accent1"/>
              </a:gs>
              <a:gs pos="50000">
                <a:schemeClr val="bg1"/>
              </a:gs>
              <a:gs pos="100000">
                <a:schemeClr val="accent1"/>
              </a:gs>
            </a:gsLst>
            <a:lin ang="5400000" scaled="1"/>
          </a:gradFill>
          <a:ln w="76200" cmpd="tri">
            <a:solidFill>
              <a:srgbClr val="CC00FF"/>
            </a:solidFill>
          </a:ln>
        </p:spPr>
        <p:txBody>
          <a:bodyPr>
            <a:normAutofit fontScale="90000"/>
          </a:bodyPr>
          <a:lstStyle/>
          <a:p>
            <a:pPr algn="ctr"/>
            <a:r>
              <a:rPr lang="ru-RU" sz="2800" dirty="0" smtClean="0">
                <a:solidFill>
                  <a:schemeClr val="tx1"/>
                </a:solidFill>
              </a:rPr>
              <a:t>Модель работы по зачислению детей в МДОО</a:t>
            </a:r>
            <a:endParaRPr lang="en-US" sz="2800" dirty="0" smtClean="0">
              <a:solidFill>
                <a:schemeClr val="tx1"/>
              </a:solidFill>
            </a:endParaRPr>
          </a:p>
        </p:txBody>
      </p:sp>
      <p:sp>
        <p:nvSpPr>
          <p:cNvPr id="50180" name="Rectangle 4"/>
          <p:cNvSpPr>
            <a:spLocks noChangeArrowheads="1"/>
          </p:cNvSpPr>
          <p:nvPr/>
        </p:nvSpPr>
        <p:spPr bwMode="auto">
          <a:xfrm rot="642469">
            <a:off x="390807" y="564673"/>
            <a:ext cx="1928323" cy="402692"/>
          </a:xfrm>
          <a:prstGeom prst="rect">
            <a:avLst/>
          </a:prstGeom>
          <a:solidFill>
            <a:schemeClr val="bg2"/>
          </a:solidFill>
          <a:ln w="9525">
            <a:solidFill>
              <a:schemeClr val="tx1"/>
            </a:solidFill>
            <a:miter lim="800000"/>
            <a:headEnd/>
            <a:tailEnd/>
          </a:ln>
        </p:spPr>
        <p:txBody>
          <a:bodyPr wrap="none" anchor="ctr"/>
          <a:lstStyle/>
          <a:p>
            <a:pPr algn="ctr"/>
            <a:r>
              <a:rPr lang="ru-RU" sz="1600" b="1" dirty="0" smtClean="0">
                <a:solidFill>
                  <a:schemeClr val="bg1"/>
                </a:solidFill>
              </a:rPr>
              <a:t>Цикличность</a:t>
            </a:r>
            <a:endParaRPr lang="ru-RU" sz="1600" b="1" dirty="0">
              <a:solidFill>
                <a:schemeClr val="bg1"/>
              </a:solidFill>
            </a:endParaRPr>
          </a:p>
        </p:txBody>
      </p:sp>
      <p:sp>
        <p:nvSpPr>
          <p:cNvPr id="50195" name="Text Box 19"/>
          <p:cNvSpPr txBox="1">
            <a:spLocks noChangeArrowheads="1"/>
          </p:cNvSpPr>
          <p:nvPr/>
        </p:nvSpPr>
        <p:spPr bwMode="auto">
          <a:xfrm>
            <a:off x="75233" y="2503553"/>
            <a:ext cx="2408535" cy="2677656"/>
          </a:xfrm>
          <a:prstGeom prst="rect">
            <a:avLst/>
          </a:prstGeom>
          <a:noFill/>
          <a:ln w="9525" algn="ctr">
            <a:noFill/>
            <a:miter lim="800000"/>
            <a:headEnd/>
            <a:tailEnd/>
          </a:ln>
        </p:spPr>
        <p:txBody>
          <a:bodyPr wrap="square">
            <a:spAutoFit/>
          </a:bodyPr>
          <a:lstStyle/>
          <a:p>
            <a:pPr marL="285750" indent="-285750" eaLnBrk="0" hangingPunct="0">
              <a:buFontTx/>
              <a:buChar char="-"/>
            </a:pPr>
            <a:r>
              <a:rPr lang="ru-RU" sz="1400" b="1" dirty="0" smtClean="0">
                <a:hlinkClick r:id="rId2" action="ppaction://hlinksldjump"/>
              </a:rPr>
              <a:t>Направление в МДОО списков детей;</a:t>
            </a:r>
            <a:endParaRPr lang="ru-RU" sz="1400" b="1" dirty="0" smtClean="0"/>
          </a:p>
          <a:p>
            <a:pPr marL="285750" indent="-285750" eaLnBrk="0" hangingPunct="0">
              <a:buFontTx/>
              <a:buChar char="-"/>
            </a:pPr>
            <a:r>
              <a:rPr lang="ru-RU" sz="1400" b="1" dirty="0" smtClean="0"/>
              <a:t>Прием и регистрация заявлений на смену;</a:t>
            </a:r>
          </a:p>
          <a:p>
            <a:pPr marL="285750" indent="-285750" eaLnBrk="0" hangingPunct="0">
              <a:buFontTx/>
              <a:buChar char="-"/>
            </a:pPr>
            <a:r>
              <a:rPr lang="ru-RU" sz="1400" b="1" dirty="0" smtClean="0"/>
              <a:t>Анализ данных о количестве зачисленных детей и количестве вакантных мест;</a:t>
            </a:r>
          </a:p>
          <a:p>
            <a:pPr marL="285750" indent="-285750" eaLnBrk="0" hangingPunct="0">
              <a:buFontTx/>
              <a:buChar char="-"/>
            </a:pPr>
            <a:r>
              <a:rPr lang="ru-RU" sz="1400" b="1" dirty="0" smtClean="0"/>
              <a:t>Формирование списков к заседанию комиссии.</a:t>
            </a:r>
            <a:endParaRPr lang="en-US" sz="1400" b="1" dirty="0"/>
          </a:p>
        </p:txBody>
      </p:sp>
      <p:sp>
        <p:nvSpPr>
          <p:cNvPr id="50209" name="Text Box 33"/>
          <p:cNvSpPr txBox="1">
            <a:spLocks noChangeArrowheads="1"/>
          </p:cNvSpPr>
          <p:nvPr/>
        </p:nvSpPr>
        <p:spPr bwMode="auto">
          <a:xfrm>
            <a:off x="1973618" y="5721999"/>
            <a:ext cx="7062878" cy="707886"/>
          </a:xfrm>
          <a:prstGeom prst="rect">
            <a:avLst/>
          </a:prstGeom>
          <a:noFill/>
          <a:ln w="9525" algn="ctr">
            <a:noFill/>
            <a:miter lim="800000"/>
            <a:headEnd/>
            <a:tailEnd/>
          </a:ln>
        </p:spPr>
        <p:txBody>
          <a:bodyPr wrap="square">
            <a:spAutoFit/>
          </a:bodyPr>
          <a:lstStyle/>
          <a:p>
            <a:pPr algn="ctr" eaLnBrk="0" hangingPunct="0"/>
            <a:r>
              <a:rPr lang="ru-RU" sz="2000" b="1" dirty="0" smtClean="0"/>
              <a:t>Результат: оказание услуги по предоставлению дошкольного образования</a:t>
            </a:r>
            <a:endParaRPr lang="en-US" sz="2000" b="1" dirty="0"/>
          </a:p>
        </p:txBody>
      </p:sp>
      <p:sp>
        <p:nvSpPr>
          <p:cNvPr id="50223" name="Rectangle 47"/>
          <p:cNvSpPr>
            <a:spLocks noChangeArrowheads="1"/>
          </p:cNvSpPr>
          <p:nvPr/>
        </p:nvSpPr>
        <p:spPr bwMode="auto">
          <a:xfrm>
            <a:off x="75233" y="2385047"/>
            <a:ext cx="2619829" cy="3810336"/>
          </a:xfrm>
          <a:prstGeom prst="rect">
            <a:avLst/>
          </a:prstGeom>
          <a:noFill/>
          <a:ln w="38100" cmpd="dbl">
            <a:solidFill>
              <a:schemeClr val="tx1"/>
            </a:solidFill>
            <a:miter lim="800000"/>
            <a:headEnd/>
            <a:tailEnd/>
          </a:ln>
        </p:spPr>
        <p:txBody>
          <a:bodyPr wrap="none" anchor="ctr"/>
          <a:lstStyle/>
          <a:p>
            <a:endParaRPr lang="ru-RU"/>
          </a:p>
        </p:txBody>
      </p:sp>
      <p:sp>
        <p:nvSpPr>
          <p:cNvPr id="50225" name="AutoShape 49"/>
          <p:cNvSpPr>
            <a:spLocks noChangeArrowheads="1"/>
          </p:cNvSpPr>
          <p:nvPr/>
        </p:nvSpPr>
        <p:spPr bwMode="auto">
          <a:xfrm>
            <a:off x="1905000" y="5029200"/>
            <a:ext cx="1371600" cy="457200"/>
          </a:xfrm>
          <a:prstGeom prst="downArrow">
            <a:avLst>
              <a:gd name="adj1" fmla="val 39657"/>
              <a:gd name="adj2" fmla="val 38069"/>
            </a:avLst>
          </a:prstGeom>
          <a:gradFill rotWithShape="1">
            <a:gsLst>
              <a:gs pos="0">
                <a:schemeClr val="tx1"/>
              </a:gs>
              <a:gs pos="100000">
                <a:schemeClr val="bg2"/>
              </a:gs>
            </a:gsLst>
            <a:lin ang="5400000" scaled="1"/>
          </a:gradFill>
          <a:ln w="9525">
            <a:solidFill>
              <a:schemeClr val="tx1"/>
            </a:solidFill>
            <a:miter lim="800000"/>
            <a:headEnd/>
            <a:tailEnd/>
          </a:ln>
        </p:spPr>
        <p:txBody>
          <a:bodyPr wrap="none" anchor="ctr"/>
          <a:lstStyle/>
          <a:p>
            <a:endParaRPr lang="ru-RU"/>
          </a:p>
        </p:txBody>
      </p:sp>
      <p:sp>
        <p:nvSpPr>
          <p:cNvPr id="50227" name="AutoShape 51"/>
          <p:cNvSpPr>
            <a:spLocks noChangeArrowheads="1"/>
          </p:cNvSpPr>
          <p:nvPr/>
        </p:nvSpPr>
        <p:spPr bwMode="auto">
          <a:xfrm>
            <a:off x="5867400" y="5029200"/>
            <a:ext cx="1371600" cy="457200"/>
          </a:xfrm>
          <a:prstGeom prst="downArrow">
            <a:avLst>
              <a:gd name="adj1" fmla="val 39657"/>
              <a:gd name="adj2" fmla="val 38069"/>
            </a:avLst>
          </a:prstGeom>
          <a:gradFill rotWithShape="1">
            <a:gsLst>
              <a:gs pos="0">
                <a:schemeClr val="tx1"/>
              </a:gs>
              <a:gs pos="100000">
                <a:schemeClr val="bg2"/>
              </a:gs>
            </a:gsLst>
            <a:lin ang="5400000" scaled="1"/>
          </a:gradFill>
          <a:ln w="9525">
            <a:solidFill>
              <a:schemeClr val="tx1"/>
            </a:solidFill>
            <a:miter lim="800000"/>
            <a:headEnd/>
            <a:tailEnd/>
          </a:ln>
        </p:spPr>
        <p:txBody>
          <a:bodyPr wrap="none" anchor="ctr"/>
          <a:lstStyle/>
          <a:p>
            <a:endParaRPr lang="ru-RU"/>
          </a:p>
        </p:txBody>
      </p:sp>
      <p:sp>
        <p:nvSpPr>
          <p:cNvPr id="50239" name="AutoShape 63"/>
          <p:cNvSpPr>
            <a:spLocks noChangeArrowheads="1"/>
          </p:cNvSpPr>
          <p:nvPr/>
        </p:nvSpPr>
        <p:spPr bwMode="auto">
          <a:xfrm>
            <a:off x="63500" y="1242047"/>
            <a:ext cx="2133600" cy="1143000"/>
          </a:xfrm>
          <a:prstGeom prst="downArrow">
            <a:avLst>
              <a:gd name="adj1" fmla="val 74704"/>
              <a:gd name="adj2" fmla="val 47046"/>
            </a:avLst>
          </a:prstGeom>
          <a:gradFill rotWithShape="1">
            <a:gsLst>
              <a:gs pos="0">
                <a:schemeClr val="tx1"/>
              </a:gs>
              <a:gs pos="100000">
                <a:srgbClr val="FFCCFF"/>
              </a:gs>
            </a:gsLst>
            <a:path path="rect">
              <a:fillToRect l="50000" t="50000" r="50000" b="50000"/>
            </a:path>
          </a:gradFill>
          <a:ln w="9525">
            <a:solidFill>
              <a:schemeClr val="tx1"/>
            </a:solidFill>
            <a:miter lim="800000"/>
            <a:headEnd/>
            <a:tailEnd/>
          </a:ln>
        </p:spPr>
        <p:txBody>
          <a:bodyPr wrap="none" anchor="ctr"/>
          <a:lstStyle/>
          <a:p>
            <a:pPr algn="ctr"/>
            <a:endParaRPr lang="ru-RU" b="1" dirty="0">
              <a:solidFill>
                <a:srgbClr val="CCFFFF"/>
              </a:solidFill>
            </a:endParaRPr>
          </a:p>
          <a:p>
            <a:pPr algn="ctr"/>
            <a:r>
              <a:rPr lang="ru-RU" b="1" dirty="0" smtClean="0">
                <a:solidFill>
                  <a:srgbClr val="CCFFFF"/>
                </a:solidFill>
              </a:rPr>
              <a:t>Управление </a:t>
            </a:r>
          </a:p>
          <a:p>
            <a:pPr algn="ctr"/>
            <a:r>
              <a:rPr lang="ru-RU" b="1" dirty="0" smtClean="0">
                <a:solidFill>
                  <a:srgbClr val="CCFFFF"/>
                </a:solidFill>
              </a:rPr>
              <a:t>образования</a:t>
            </a:r>
            <a:endParaRPr lang="ru-RU" b="1" dirty="0">
              <a:solidFill>
                <a:srgbClr val="CCFFFF"/>
              </a:solidFill>
            </a:endParaRPr>
          </a:p>
        </p:txBody>
      </p:sp>
      <p:sp>
        <p:nvSpPr>
          <p:cNvPr id="50240" name="AutoShape 64"/>
          <p:cNvSpPr>
            <a:spLocks noChangeArrowheads="1"/>
          </p:cNvSpPr>
          <p:nvPr/>
        </p:nvSpPr>
        <p:spPr bwMode="auto">
          <a:xfrm>
            <a:off x="3180118" y="1169988"/>
            <a:ext cx="2133600" cy="1143000"/>
          </a:xfrm>
          <a:prstGeom prst="downArrow">
            <a:avLst>
              <a:gd name="adj1" fmla="val 74704"/>
              <a:gd name="adj2" fmla="val 47046"/>
            </a:avLst>
          </a:prstGeom>
          <a:gradFill rotWithShape="1">
            <a:gsLst>
              <a:gs pos="0">
                <a:schemeClr val="tx1"/>
              </a:gs>
              <a:gs pos="100000">
                <a:srgbClr val="FFCCFF"/>
              </a:gs>
            </a:gsLst>
            <a:path path="rect">
              <a:fillToRect l="50000" t="50000" r="50000" b="50000"/>
            </a:path>
          </a:gradFill>
          <a:ln w="9525">
            <a:solidFill>
              <a:schemeClr val="tx1"/>
            </a:solidFill>
            <a:miter lim="800000"/>
            <a:headEnd/>
            <a:tailEnd/>
          </a:ln>
        </p:spPr>
        <p:txBody>
          <a:bodyPr wrap="none" anchor="ctr"/>
          <a:lstStyle/>
          <a:p>
            <a:pPr algn="ctr"/>
            <a:r>
              <a:rPr lang="ru-RU" b="1" dirty="0" smtClean="0">
                <a:solidFill>
                  <a:srgbClr val="CCFFFF"/>
                </a:solidFill>
              </a:rPr>
              <a:t>МДОО</a:t>
            </a:r>
            <a:endParaRPr lang="ru-RU" b="1" dirty="0">
              <a:solidFill>
                <a:srgbClr val="CCFFFF"/>
              </a:solidFill>
            </a:endParaRPr>
          </a:p>
        </p:txBody>
      </p:sp>
      <p:sp>
        <p:nvSpPr>
          <p:cNvPr id="50242" name="AutoShape 66"/>
          <p:cNvSpPr>
            <a:spLocks noChangeArrowheads="1"/>
          </p:cNvSpPr>
          <p:nvPr/>
        </p:nvSpPr>
        <p:spPr bwMode="auto">
          <a:xfrm>
            <a:off x="3733800" y="5029200"/>
            <a:ext cx="1371600" cy="457200"/>
          </a:xfrm>
          <a:prstGeom prst="downArrow">
            <a:avLst>
              <a:gd name="adj1" fmla="val 39657"/>
              <a:gd name="adj2" fmla="val 38069"/>
            </a:avLst>
          </a:prstGeom>
          <a:gradFill rotWithShape="1">
            <a:gsLst>
              <a:gs pos="0">
                <a:schemeClr val="tx1"/>
              </a:gs>
              <a:gs pos="100000">
                <a:schemeClr val="bg2"/>
              </a:gs>
            </a:gsLst>
            <a:lin ang="5400000" scaled="1"/>
          </a:gradFill>
          <a:ln w="9525">
            <a:solidFill>
              <a:schemeClr val="tx1"/>
            </a:solidFill>
            <a:miter lim="800000"/>
            <a:headEnd/>
            <a:tailEnd/>
          </a:ln>
        </p:spPr>
        <p:txBody>
          <a:bodyPr wrap="none" anchor="ctr"/>
          <a:lstStyle/>
          <a:p>
            <a:endParaRPr lang="ru-RU"/>
          </a:p>
        </p:txBody>
      </p:sp>
      <p:sp>
        <p:nvSpPr>
          <p:cNvPr id="50244" name="AutoShape 68"/>
          <p:cNvSpPr>
            <a:spLocks noChangeArrowheads="1"/>
          </p:cNvSpPr>
          <p:nvPr/>
        </p:nvSpPr>
        <p:spPr bwMode="auto">
          <a:xfrm>
            <a:off x="0" y="6227151"/>
            <a:ext cx="1828800" cy="533400"/>
          </a:xfrm>
          <a:prstGeom prst="wedgeRoundRectCallout">
            <a:avLst>
              <a:gd name="adj1" fmla="val 136458"/>
              <a:gd name="adj2" fmla="val -203276"/>
              <a:gd name="adj3" fmla="val 16667"/>
            </a:avLst>
          </a:prstGeom>
          <a:solidFill>
            <a:schemeClr val="accent1"/>
          </a:solidFill>
          <a:ln w="9525">
            <a:solidFill>
              <a:schemeClr val="tx1"/>
            </a:solidFill>
            <a:miter lim="800000"/>
            <a:headEnd/>
            <a:tailEnd/>
          </a:ln>
        </p:spPr>
        <p:txBody>
          <a:bodyPr/>
          <a:lstStyle/>
          <a:p>
            <a:pPr algn="ctr"/>
            <a:r>
              <a:rPr lang="ru-RU" sz="1400" dirty="0" smtClean="0">
                <a:solidFill>
                  <a:srgbClr val="6600CC"/>
                </a:solidFill>
              </a:rPr>
              <a:t>Соблюдение законодательства</a:t>
            </a:r>
            <a:endParaRPr lang="ru-RU" sz="1400" dirty="0">
              <a:solidFill>
                <a:srgbClr val="6600CC"/>
              </a:solidFill>
            </a:endParaRPr>
          </a:p>
        </p:txBody>
      </p:sp>
      <p:sp>
        <p:nvSpPr>
          <p:cNvPr id="50245" name="AutoShape 69"/>
          <p:cNvSpPr>
            <a:spLocks noChangeArrowheads="1"/>
          </p:cNvSpPr>
          <p:nvPr/>
        </p:nvSpPr>
        <p:spPr bwMode="auto">
          <a:xfrm>
            <a:off x="7239000" y="4845032"/>
            <a:ext cx="1905001" cy="737649"/>
          </a:xfrm>
          <a:prstGeom prst="wedgeRoundRectCallout">
            <a:avLst>
              <a:gd name="adj1" fmla="val -219332"/>
              <a:gd name="adj2" fmla="val -25309"/>
              <a:gd name="adj3" fmla="val 16667"/>
            </a:avLst>
          </a:prstGeom>
          <a:solidFill>
            <a:srgbClr val="CCFFFF"/>
          </a:solidFill>
          <a:ln w="9525">
            <a:solidFill>
              <a:schemeClr val="tx1"/>
            </a:solidFill>
            <a:miter lim="800000"/>
            <a:headEnd/>
            <a:tailEnd/>
          </a:ln>
        </p:spPr>
        <p:txBody>
          <a:bodyPr/>
          <a:lstStyle/>
          <a:p>
            <a:pPr algn="ctr"/>
            <a:r>
              <a:rPr lang="ru-RU" sz="1200" b="1" dirty="0" smtClean="0">
                <a:solidFill>
                  <a:srgbClr val="6600CC"/>
                </a:solidFill>
              </a:rPr>
              <a:t>Контроль правоохранительных  органов</a:t>
            </a:r>
            <a:endParaRPr lang="ru-RU" sz="1200" b="1" dirty="0">
              <a:solidFill>
                <a:srgbClr val="6600CC"/>
              </a:solidFill>
            </a:endParaRPr>
          </a:p>
        </p:txBody>
      </p:sp>
      <p:sp>
        <p:nvSpPr>
          <p:cNvPr id="70" name="AutoShape 64"/>
          <p:cNvSpPr>
            <a:spLocks noChangeArrowheads="1"/>
          </p:cNvSpPr>
          <p:nvPr/>
        </p:nvSpPr>
        <p:spPr bwMode="auto">
          <a:xfrm>
            <a:off x="6247964" y="1143000"/>
            <a:ext cx="2133600" cy="1143000"/>
          </a:xfrm>
          <a:prstGeom prst="downArrow">
            <a:avLst>
              <a:gd name="adj1" fmla="val 74704"/>
              <a:gd name="adj2" fmla="val 47046"/>
            </a:avLst>
          </a:prstGeom>
          <a:gradFill rotWithShape="1">
            <a:gsLst>
              <a:gs pos="0">
                <a:schemeClr val="tx1"/>
              </a:gs>
              <a:gs pos="100000">
                <a:srgbClr val="FFCCFF"/>
              </a:gs>
            </a:gsLst>
            <a:path path="rect">
              <a:fillToRect l="50000" t="50000" r="50000" b="50000"/>
            </a:path>
          </a:gradFill>
          <a:ln w="9525">
            <a:solidFill>
              <a:schemeClr val="tx1"/>
            </a:solidFill>
            <a:miter lim="800000"/>
            <a:headEnd/>
            <a:tailEnd/>
          </a:ln>
        </p:spPr>
        <p:txBody>
          <a:bodyPr wrap="none" anchor="ctr"/>
          <a:lstStyle/>
          <a:p>
            <a:pPr algn="ctr"/>
            <a:r>
              <a:rPr lang="ru-RU" b="1" dirty="0" smtClean="0">
                <a:solidFill>
                  <a:srgbClr val="CCFFFF"/>
                </a:solidFill>
              </a:rPr>
              <a:t>Родители</a:t>
            </a:r>
            <a:endParaRPr lang="ru-RU" b="1" dirty="0">
              <a:solidFill>
                <a:srgbClr val="CCFFFF"/>
              </a:solidFill>
            </a:endParaRPr>
          </a:p>
        </p:txBody>
      </p:sp>
      <p:sp>
        <p:nvSpPr>
          <p:cNvPr id="73" name="Text Box 19"/>
          <p:cNvSpPr txBox="1">
            <a:spLocks noChangeArrowheads="1"/>
          </p:cNvSpPr>
          <p:nvPr/>
        </p:nvSpPr>
        <p:spPr bwMode="auto">
          <a:xfrm>
            <a:off x="2958775" y="2319776"/>
            <a:ext cx="2644912" cy="2677656"/>
          </a:xfrm>
          <a:prstGeom prst="rect">
            <a:avLst/>
          </a:prstGeom>
          <a:noFill/>
          <a:ln w="9525" algn="ctr">
            <a:noFill/>
            <a:miter lim="800000"/>
            <a:headEnd/>
            <a:tailEnd/>
          </a:ln>
        </p:spPr>
        <p:txBody>
          <a:bodyPr wrap="square">
            <a:spAutoFit/>
          </a:bodyPr>
          <a:lstStyle/>
          <a:p>
            <a:pPr marL="285750" indent="-285750" eaLnBrk="0" hangingPunct="0">
              <a:buFontTx/>
              <a:buChar char="-"/>
            </a:pPr>
            <a:r>
              <a:rPr lang="ru-RU" sz="1400" b="1" dirty="0" smtClean="0"/>
              <a:t>Получение Распоряжений, списков детей;</a:t>
            </a:r>
          </a:p>
          <a:p>
            <a:pPr marL="285750" indent="-285750" eaLnBrk="0" hangingPunct="0">
              <a:buFontTx/>
              <a:buChar char="-"/>
            </a:pPr>
            <a:r>
              <a:rPr lang="ru-RU" sz="1400" b="1" dirty="0" smtClean="0">
                <a:hlinkClick r:id="rId2" action="ppaction://hlinksldjump"/>
              </a:rPr>
              <a:t>Информирование родителей о предоставлении места;</a:t>
            </a:r>
            <a:endParaRPr lang="ru-RU" sz="1400" b="1" dirty="0" smtClean="0"/>
          </a:p>
          <a:p>
            <a:pPr marL="285750" indent="-285750" eaLnBrk="0" hangingPunct="0">
              <a:buFontTx/>
              <a:buChar char="-"/>
            </a:pPr>
            <a:r>
              <a:rPr lang="ru-RU" sz="1400" b="1" dirty="0" smtClean="0"/>
              <a:t>Выполнение действий в системе АИС «Образование»;</a:t>
            </a:r>
          </a:p>
          <a:p>
            <a:pPr marL="285750" indent="-285750" eaLnBrk="0" hangingPunct="0">
              <a:buFontTx/>
              <a:buChar char="-"/>
            </a:pPr>
            <a:r>
              <a:rPr lang="ru-RU" sz="1400" b="1" dirty="0" smtClean="0"/>
              <a:t>Работа с родителями, формирование личных дел.</a:t>
            </a:r>
            <a:endParaRPr lang="en-US" sz="1400" b="1" dirty="0"/>
          </a:p>
        </p:txBody>
      </p:sp>
      <p:sp>
        <p:nvSpPr>
          <p:cNvPr id="74" name="Rectangle 47"/>
          <p:cNvSpPr>
            <a:spLocks noChangeArrowheads="1"/>
          </p:cNvSpPr>
          <p:nvPr/>
        </p:nvSpPr>
        <p:spPr bwMode="auto">
          <a:xfrm>
            <a:off x="2927923" y="2209577"/>
            <a:ext cx="2619829" cy="2747564"/>
          </a:xfrm>
          <a:prstGeom prst="rect">
            <a:avLst/>
          </a:prstGeom>
          <a:noFill/>
          <a:ln w="38100" cmpd="dbl">
            <a:solidFill>
              <a:schemeClr val="tx1"/>
            </a:solidFill>
            <a:miter lim="800000"/>
            <a:headEnd/>
            <a:tailEnd/>
          </a:ln>
        </p:spPr>
        <p:txBody>
          <a:bodyPr wrap="none" anchor="ctr"/>
          <a:lstStyle/>
          <a:p>
            <a:endParaRPr lang="ru-RU"/>
          </a:p>
        </p:txBody>
      </p:sp>
      <p:sp>
        <p:nvSpPr>
          <p:cNvPr id="75" name="Rectangle 47"/>
          <p:cNvSpPr>
            <a:spLocks noChangeArrowheads="1"/>
          </p:cNvSpPr>
          <p:nvPr/>
        </p:nvSpPr>
        <p:spPr bwMode="auto">
          <a:xfrm>
            <a:off x="5956227" y="2232647"/>
            <a:ext cx="3109310" cy="2612385"/>
          </a:xfrm>
          <a:prstGeom prst="rect">
            <a:avLst/>
          </a:prstGeom>
          <a:noFill/>
          <a:ln w="38100" cmpd="dbl">
            <a:solidFill>
              <a:schemeClr val="tx1"/>
            </a:solidFill>
            <a:miter lim="800000"/>
            <a:headEnd/>
            <a:tailEnd/>
          </a:ln>
        </p:spPr>
        <p:txBody>
          <a:bodyPr wrap="none" anchor="ctr"/>
          <a:lstStyle/>
          <a:p>
            <a:endParaRPr lang="ru-RU"/>
          </a:p>
        </p:txBody>
      </p:sp>
      <p:sp>
        <p:nvSpPr>
          <p:cNvPr id="76" name="Text Box 19"/>
          <p:cNvSpPr txBox="1">
            <a:spLocks noChangeArrowheads="1"/>
          </p:cNvSpPr>
          <p:nvPr/>
        </p:nvSpPr>
        <p:spPr bwMode="auto">
          <a:xfrm>
            <a:off x="6012161" y="2294932"/>
            <a:ext cx="3131840" cy="2462213"/>
          </a:xfrm>
          <a:prstGeom prst="rect">
            <a:avLst/>
          </a:prstGeom>
          <a:noFill/>
          <a:ln w="9525" algn="ctr">
            <a:noFill/>
            <a:miter lim="800000"/>
            <a:headEnd/>
            <a:tailEnd/>
          </a:ln>
        </p:spPr>
        <p:txBody>
          <a:bodyPr wrap="square">
            <a:spAutoFit/>
          </a:bodyPr>
          <a:lstStyle/>
          <a:p>
            <a:pPr marL="285750" indent="-285750" eaLnBrk="0" hangingPunct="0">
              <a:buFontTx/>
              <a:buChar char="-"/>
            </a:pPr>
            <a:r>
              <a:rPr lang="ru-RU" sz="1400" b="1" dirty="0" smtClean="0"/>
              <a:t>Контроль обновления информации на ЕПГУ;</a:t>
            </a:r>
          </a:p>
          <a:p>
            <a:pPr marL="285750" indent="-285750" eaLnBrk="0" hangingPunct="0">
              <a:buFontTx/>
              <a:buChar char="-"/>
            </a:pPr>
            <a:r>
              <a:rPr lang="ru-RU" sz="1400" b="1" dirty="0" smtClean="0"/>
              <a:t>Принятие решения о зачислении ребенка на предоставленное место;</a:t>
            </a:r>
          </a:p>
          <a:p>
            <a:pPr marL="285750" indent="-285750" eaLnBrk="0" hangingPunct="0">
              <a:buFontTx/>
              <a:buChar char="-"/>
            </a:pPr>
            <a:r>
              <a:rPr lang="ru-RU" sz="1400" b="1" dirty="0" smtClean="0">
                <a:hlinkClick r:id="rId3" action="ppaction://hlinksldjump"/>
              </a:rPr>
              <a:t>Подготовка и предоставление </a:t>
            </a:r>
            <a:r>
              <a:rPr lang="ru-RU" sz="1400" b="1" dirty="0">
                <a:hlinkClick r:id="rId3" action="ppaction://hlinksldjump"/>
              </a:rPr>
              <a:t>д</a:t>
            </a:r>
            <a:r>
              <a:rPr lang="ru-RU" sz="1400" b="1" dirty="0" smtClean="0">
                <a:hlinkClick r:id="rId3" action="ppaction://hlinksldjump"/>
              </a:rPr>
              <a:t>окументов для зачисления ребенка в МДОО;</a:t>
            </a:r>
            <a:endParaRPr lang="ru-RU" sz="1400" b="1" dirty="0" smtClean="0"/>
          </a:p>
          <a:p>
            <a:pPr marL="285750" indent="-285750" eaLnBrk="0" hangingPunct="0">
              <a:buFontTx/>
              <a:buChar char="-"/>
            </a:pPr>
            <a:r>
              <a:rPr lang="ru-RU" sz="1400" b="1" dirty="0" smtClean="0"/>
              <a:t>Заключение договора об образовании.</a:t>
            </a:r>
            <a:endParaRPr lang="en-US" sz="1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Федеральный закон № 411</a:t>
            </a:r>
            <a:endParaRPr lang="ru-RU" b="1" dirty="0"/>
          </a:p>
        </p:txBody>
      </p:sp>
      <p:sp>
        <p:nvSpPr>
          <p:cNvPr id="3" name="Содержимое 2"/>
          <p:cNvSpPr>
            <a:spLocks noGrp="1"/>
          </p:cNvSpPr>
          <p:nvPr>
            <p:ph idx="1"/>
          </p:nvPr>
        </p:nvSpPr>
        <p:spPr/>
        <p:txBody>
          <a:bodyPr>
            <a:normAutofit lnSpcReduction="10000"/>
          </a:bodyPr>
          <a:lstStyle/>
          <a:p>
            <a:pPr marL="342900" lvl="1" indent="-342900" algn="ctr">
              <a:buNone/>
            </a:pPr>
            <a:r>
              <a:rPr lang="ru-RU" sz="3200" dirty="0" smtClean="0"/>
              <a:t>Дети, проживающие в одной семье и имеющие общее место жительства, имеют право преимущественного приема на обучение по основным образовательным программам дошкольного образования в муниципальные образовательные организации, в которых обучаются их братья и (или) сестры.  </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5" y="374901"/>
            <a:ext cx="8229600" cy="1527050"/>
          </a:xfrm>
        </p:spPr>
        <p:txBody>
          <a:bodyPr>
            <a:normAutofit/>
          </a:bodyPr>
          <a:lstStyle/>
          <a:p>
            <a:pPr algn="ctr"/>
            <a:r>
              <a:rPr lang="ru-RU" sz="3200" b="1" dirty="0" smtClean="0">
                <a:solidFill>
                  <a:schemeClr val="tx2">
                    <a:lumMod val="75000"/>
                  </a:schemeClr>
                </a:solidFill>
              </a:rPr>
              <a:t>Алгоритм действий руководителя по зачислению детей</a:t>
            </a:r>
            <a:endParaRPr lang="en-US" sz="3200" b="1" dirty="0">
              <a:solidFill>
                <a:schemeClr val="tx2">
                  <a:lumMod val="75000"/>
                </a:schemeClr>
              </a:solidFill>
            </a:endParaRPr>
          </a:p>
        </p:txBody>
      </p:sp>
      <p:sp>
        <p:nvSpPr>
          <p:cNvPr id="10" name="Содержимое 9"/>
          <p:cNvSpPr>
            <a:spLocks noGrp="1"/>
          </p:cNvSpPr>
          <p:nvPr>
            <p:ph idx="1"/>
          </p:nvPr>
        </p:nvSpPr>
        <p:spPr>
          <a:xfrm>
            <a:off x="448965" y="2054655"/>
            <a:ext cx="8229600" cy="3918803"/>
          </a:xfrm>
        </p:spPr>
        <p:txBody>
          <a:bodyPr>
            <a:normAutofit fontScale="92500"/>
          </a:bodyPr>
          <a:lstStyle/>
          <a:p>
            <a:pPr algn="just">
              <a:buNone/>
            </a:pPr>
            <a:r>
              <a:rPr lang="ru-RU" dirty="0" smtClean="0">
                <a:solidFill>
                  <a:schemeClr val="tx1"/>
                </a:solidFill>
              </a:rPr>
              <a:t> 1. Получение  распоряжения Управления образования об утверждении списков детей, подлежащих обучению по образовательным программам дошкольного образования.</a:t>
            </a:r>
          </a:p>
          <a:p>
            <a:pPr algn="just">
              <a:buNone/>
            </a:pPr>
            <a:r>
              <a:rPr lang="ru-RU" dirty="0" smtClean="0">
                <a:solidFill>
                  <a:schemeClr val="tx1"/>
                </a:solidFill>
              </a:rPr>
              <a:t>2. Уведомление родителей (законных представителей) о предоставление места ребенку лично, по  </a:t>
            </a:r>
            <a:r>
              <a:rPr lang="en-US" dirty="0" smtClean="0">
                <a:solidFill>
                  <a:schemeClr val="tx1"/>
                </a:solidFill>
              </a:rPr>
              <a:t>e-mail</a:t>
            </a:r>
            <a:r>
              <a:rPr lang="ru-RU" dirty="0" smtClean="0">
                <a:solidFill>
                  <a:schemeClr val="tx1"/>
                </a:solidFill>
              </a:rPr>
              <a:t> или Почтой России в течение 3 дней</a:t>
            </a:r>
            <a:r>
              <a:rPr lang="en-US" dirty="0" smtClean="0">
                <a:solidFill>
                  <a:schemeClr val="tx1"/>
                </a:solidFill>
              </a:rPr>
              <a:t>.</a:t>
            </a:r>
            <a:endParaRPr lang="ru-RU" dirty="0" smtClean="0">
              <a:solidFill>
                <a:schemeClr val="tx1"/>
              </a:solidFill>
            </a:endParaRPr>
          </a:p>
          <a:p>
            <a:pPr algn="just">
              <a:buNone/>
            </a:pPr>
            <a:r>
              <a:rPr lang="ru-RU" dirty="0" smtClean="0">
                <a:solidFill>
                  <a:schemeClr val="tx1"/>
                </a:solidFill>
              </a:rPr>
              <a:t>3. Получение уведомления родителями с росписью о получении. </a:t>
            </a:r>
            <a:endParaRPr lang="ru-RU" dirty="0">
              <a:solidFill>
                <a:schemeClr val="tx1"/>
              </a:solidFill>
            </a:endParaRPr>
          </a:p>
        </p:txBody>
      </p:sp>
    </p:spTree>
    <p:extLst>
      <p:ext uri="{BB962C8B-B14F-4D97-AF65-F5344CB8AC3E}">
        <p14:creationId xmlns="" xmlns:p14="http://schemas.microsoft.com/office/powerpoint/2010/main" val="417078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527605"/>
            <a:ext cx="8229600" cy="1374345"/>
          </a:xfrm>
        </p:spPr>
        <p:txBody>
          <a:bodyPr>
            <a:normAutofit/>
          </a:bodyPr>
          <a:lstStyle/>
          <a:p>
            <a:pPr algn="ctr"/>
            <a:r>
              <a:rPr lang="ru-RU" sz="3200" b="1" dirty="0" smtClean="0">
                <a:solidFill>
                  <a:schemeClr val="tx2">
                    <a:lumMod val="75000"/>
                  </a:schemeClr>
                </a:solidFill>
              </a:rPr>
              <a:t>Документы на прием детей в детский сад</a:t>
            </a:r>
            <a:br>
              <a:rPr lang="ru-RU" sz="3200" b="1" dirty="0" smtClean="0">
                <a:solidFill>
                  <a:schemeClr val="tx2">
                    <a:lumMod val="75000"/>
                  </a:schemeClr>
                </a:solidFill>
              </a:rPr>
            </a:br>
            <a:endParaRPr lang="ru-RU" sz="3200" b="1" dirty="0">
              <a:solidFill>
                <a:schemeClr val="tx2">
                  <a:lumMod val="75000"/>
                </a:schemeClr>
              </a:solidFill>
            </a:endParaRPr>
          </a:p>
        </p:txBody>
      </p:sp>
      <p:sp>
        <p:nvSpPr>
          <p:cNvPr id="3" name="Содержимое 2"/>
          <p:cNvSpPr>
            <a:spLocks noGrp="1"/>
          </p:cNvSpPr>
          <p:nvPr>
            <p:ph idx="1"/>
          </p:nvPr>
        </p:nvSpPr>
        <p:spPr>
          <a:xfrm>
            <a:off x="448965" y="1443835"/>
            <a:ext cx="8229600" cy="4529623"/>
          </a:xfrm>
        </p:spPr>
        <p:txBody>
          <a:bodyPr>
            <a:normAutofit lnSpcReduction="10000"/>
          </a:bodyPr>
          <a:lstStyle/>
          <a:p>
            <a:pPr>
              <a:buNone/>
            </a:pPr>
            <a:endParaRPr lang="ru-RU" dirty="0" smtClean="0">
              <a:solidFill>
                <a:schemeClr val="tx1"/>
              </a:solidFill>
            </a:endParaRPr>
          </a:p>
          <a:p>
            <a:pPr lvl="0" algn="ctr">
              <a:buNone/>
            </a:pPr>
            <a:r>
              <a:rPr lang="ru-RU" b="1" dirty="0" smtClean="0">
                <a:solidFill>
                  <a:srgbClr val="000000"/>
                </a:solidFill>
                <a:latin typeface="Times New Roman" panose="02020603050405020304" pitchFamily="18" charset="0"/>
                <a:ea typeface="Times New Roman" panose="02020603050405020304" pitchFamily="18" charset="0"/>
                <a:cs typeface="Arial" charset="0"/>
              </a:rPr>
              <a:t>Приказ </a:t>
            </a:r>
            <a:r>
              <a:rPr lang="ru-RU" b="1" dirty="0" err="1" smtClean="0">
                <a:solidFill>
                  <a:srgbClr val="000000"/>
                </a:solidFill>
                <a:latin typeface="Times New Roman" panose="02020603050405020304" pitchFamily="18" charset="0"/>
                <a:ea typeface="Times New Roman" panose="02020603050405020304" pitchFamily="18" charset="0"/>
                <a:cs typeface="Arial" charset="0"/>
              </a:rPr>
              <a:t>Минобрнауки</a:t>
            </a:r>
            <a:r>
              <a:rPr lang="ru-RU" b="1" dirty="0" smtClean="0">
                <a:solidFill>
                  <a:srgbClr val="000000"/>
                </a:solidFill>
                <a:latin typeface="Times New Roman" panose="02020603050405020304" pitchFamily="18" charset="0"/>
                <a:ea typeface="Times New Roman" panose="02020603050405020304" pitchFamily="18" charset="0"/>
                <a:cs typeface="Arial" charset="0"/>
              </a:rPr>
              <a:t> России от 08.04.2014 № 293 «Об утверждении Порядка приёма на обучение по образовательным программам дошкольного образования»</a:t>
            </a:r>
          </a:p>
          <a:p>
            <a:endParaRPr lang="ru-RU" dirty="0" smtClean="0">
              <a:solidFill>
                <a:schemeClr val="tx1"/>
              </a:solidFill>
            </a:endParaRPr>
          </a:p>
          <a:p>
            <a:r>
              <a:rPr lang="ru-RU" dirty="0" smtClean="0">
                <a:solidFill>
                  <a:schemeClr val="tx1"/>
                </a:solidFill>
              </a:rPr>
              <a:t>Заявление родителя (законного представителя </a:t>
            </a:r>
          </a:p>
          <a:p>
            <a:r>
              <a:rPr lang="ru-RU" dirty="0" smtClean="0">
                <a:solidFill>
                  <a:schemeClr val="tx1"/>
                </a:solidFill>
              </a:rPr>
              <a:t>Оригинал и копия паспорта одного из родителей (законного представителя)</a:t>
            </a:r>
          </a:p>
          <a:p>
            <a:r>
              <a:rPr lang="ru-RU" dirty="0" smtClean="0">
                <a:solidFill>
                  <a:schemeClr val="tx1"/>
                </a:solidFill>
              </a:rPr>
              <a:t>Медицинское заключение </a:t>
            </a:r>
            <a:endParaRPr lang="ru-RU"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527605"/>
            <a:ext cx="8229600" cy="1068935"/>
          </a:xfrm>
        </p:spPr>
        <p:txBody>
          <a:bodyPr>
            <a:normAutofit fontScale="90000"/>
          </a:bodyPr>
          <a:lstStyle/>
          <a:p>
            <a:pPr algn="ctr"/>
            <a:r>
              <a:rPr lang="ru-RU" sz="6000" dirty="0" smtClean="0">
                <a:solidFill>
                  <a:schemeClr val="tx2">
                    <a:lumMod val="75000"/>
                  </a:schemeClr>
                </a:solidFill>
                <a:latin typeface="Times New Roman" pitchFamily="18" charset="0"/>
                <a:cs typeface="Times New Roman" pitchFamily="18" charset="0"/>
              </a:rPr>
              <a:t>Комплектование 2020-2021 </a:t>
            </a:r>
            <a:endParaRPr lang="en-US" sz="6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48965" y="2054656"/>
            <a:ext cx="8229600" cy="2443280"/>
          </a:xfrm>
        </p:spPr>
        <p:txBody>
          <a:bodyPr/>
          <a:lstStyle/>
          <a:p>
            <a:pPr>
              <a:buNone/>
            </a:pPr>
            <a:r>
              <a:rPr lang="ru-RU" dirty="0" smtClean="0">
                <a:solidFill>
                  <a:schemeClr val="tx1"/>
                </a:solidFill>
              </a:rPr>
              <a:t>Цель: Информировать жителей города Екатеринбурга, имеющих детей дошкольного возраста об условиях, созданных в городе для реализации конституционных прав человека  на бесплатное дошкольное образование</a:t>
            </a:r>
            <a:endParaRPr lang="en-US" dirty="0" smtClean="0">
              <a:solidFill>
                <a:schemeClr val="tx1"/>
              </a:solidFill>
            </a:endParaRPr>
          </a:p>
          <a:p>
            <a:endParaRPr lang="en-US" dirty="0"/>
          </a:p>
        </p:txBody>
      </p:sp>
    </p:spTree>
    <p:extLst>
      <p:ext uri="{BB962C8B-B14F-4D97-AF65-F5344CB8AC3E}">
        <p14:creationId xmlns=""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8965" y="527605"/>
            <a:ext cx="8229600" cy="5445853"/>
          </a:xfrm>
        </p:spPr>
        <p:txBody>
          <a:bodyPr/>
          <a:lstStyle/>
          <a:p>
            <a:pPr algn="ctr">
              <a:buNone/>
            </a:pPr>
            <a:r>
              <a:rPr lang="ru-RU" b="1" dirty="0" smtClean="0">
                <a:solidFill>
                  <a:schemeClr val="tx2">
                    <a:lumMod val="75000"/>
                  </a:schemeClr>
                </a:solidFill>
                <a:latin typeface="Times New Roman" pitchFamily="18" charset="0"/>
                <a:cs typeface="Times New Roman" pitchFamily="18" charset="0"/>
              </a:rPr>
              <a:t>Федеральный закон № 152</a:t>
            </a:r>
          </a:p>
          <a:p>
            <a:pPr algn="ctr">
              <a:buNone/>
            </a:pPr>
            <a:r>
              <a:rPr lang="ru-RU" b="1" dirty="0" smtClean="0">
                <a:solidFill>
                  <a:schemeClr val="tx2">
                    <a:lumMod val="75000"/>
                  </a:schemeClr>
                </a:solidFill>
                <a:latin typeface="Times New Roman" pitchFamily="18" charset="0"/>
                <a:cs typeface="Times New Roman" pitchFamily="18" charset="0"/>
              </a:rPr>
              <a:t>Федеральный закон от 27 июля 2006 г. N 152-ФЗ</a:t>
            </a:r>
          </a:p>
          <a:p>
            <a:pPr algn="ctr">
              <a:buNone/>
            </a:pPr>
            <a:r>
              <a:rPr lang="ru-RU" b="1" dirty="0" smtClean="0">
                <a:solidFill>
                  <a:schemeClr val="tx2">
                    <a:lumMod val="75000"/>
                  </a:schemeClr>
                </a:solidFill>
                <a:latin typeface="Times New Roman" pitchFamily="18" charset="0"/>
                <a:cs typeface="Times New Roman" pitchFamily="18" charset="0"/>
              </a:rPr>
              <a:t> "О персональных данных" (с изменениями и дополнениями) </a:t>
            </a:r>
            <a:r>
              <a:rPr lang="ru-RU" dirty="0" smtClean="0">
                <a:solidFill>
                  <a:srgbClr val="000000"/>
                </a:solidFill>
              </a:rPr>
              <a:t/>
            </a:r>
            <a:br>
              <a:rPr lang="ru-RU" dirty="0" smtClean="0">
                <a:solidFill>
                  <a:srgbClr val="000000"/>
                </a:solidFill>
              </a:rPr>
            </a:br>
            <a:r>
              <a:rPr lang="ru-RU" dirty="0" smtClean="0">
                <a:solidFill>
                  <a:srgbClr val="000000"/>
                </a:solidFill>
              </a:rPr>
              <a:t/>
            </a:r>
            <a:br>
              <a:rPr lang="ru-RU" dirty="0" smtClean="0">
                <a:solidFill>
                  <a:srgbClr val="000000"/>
                </a:solidFill>
              </a:rPr>
            </a:br>
            <a:endParaRPr lang="ru-RU" dirty="0" smtClean="0">
              <a:solidFill>
                <a:srgbClr val="000000"/>
              </a:solidFill>
            </a:endParaRPr>
          </a:p>
          <a:p>
            <a:pPr algn="ctr">
              <a:buNone/>
            </a:pPr>
            <a:r>
              <a:rPr lang="ru-RU" dirty="0" smtClean="0">
                <a:solidFill>
                  <a:schemeClr val="tx1"/>
                </a:solidFill>
                <a:latin typeface="Times New Roman" pitchFamily="18" charset="0"/>
                <a:cs typeface="Times New Roman" pitchFamily="18" charset="0"/>
              </a:rPr>
              <a:t>Запрет  на публикацию списков, возможность уточнения сведений о предоставлении места только путем контроля информации на ЕПГУ или явки к районному оператору.</a:t>
            </a:r>
          </a:p>
          <a:p>
            <a:pPr algn="ctr">
              <a:buNone/>
            </a:pPr>
            <a:endParaRPr lang="ru-RU" dirty="0" smtClean="0">
              <a:latin typeface="Times New Roman" pitchFamily="18" charset="0"/>
              <a:cs typeface="Times New Roman" pitchFamily="18" charset="0"/>
            </a:endParaRPr>
          </a:p>
          <a:p>
            <a:endParaRPr lang="ru-RU" dirty="0"/>
          </a:p>
        </p:txBody>
      </p:sp>
      <p:sp>
        <p:nvSpPr>
          <p:cNvPr id="4" name="Стрелка вниз 3"/>
          <p:cNvSpPr/>
          <p:nvPr/>
        </p:nvSpPr>
        <p:spPr>
          <a:xfrm>
            <a:off x="3808475" y="2512770"/>
            <a:ext cx="1527050" cy="916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70" y="527605"/>
            <a:ext cx="8229600" cy="1221640"/>
          </a:xfrm>
        </p:spPr>
        <p:txBody>
          <a:bodyPr>
            <a:normAutofit/>
          </a:bodyPr>
          <a:lstStyle/>
          <a:p>
            <a:pPr algn="ctr"/>
            <a:r>
              <a:rPr lang="ru-RU" dirty="0" smtClean="0">
                <a:solidFill>
                  <a:schemeClr val="tx1"/>
                </a:solidFill>
              </a:rPr>
              <a:t>Зачисление ребенка в детский сад</a:t>
            </a:r>
            <a:endParaRPr lang="ru-RU" dirty="0">
              <a:solidFill>
                <a:schemeClr val="tx1"/>
              </a:solidFill>
            </a:endParaRPr>
          </a:p>
        </p:txBody>
      </p:sp>
      <p:sp>
        <p:nvSpPr>
          <p:cNvPr id="3" name="Содержимое 2"/>
          <p:cNvSpPr>
            <a:spLocks noGrp="1"/>
          </p:cNvSpPr>
          <p:nvPr>
            <p:ph idx="1"/>
          </p:nvPr>
        </p:nvSpPr>
        <p:spPr>
          <a:xfrm>
            <a:off x="448965" y="1596540"/>
            <a:ext cx="8229600" cy="4886559"/>
          </a:xfrm>
        </p:spPr>
        <p:txBody>
          <a:bodyPr>
            <a:normAutofit/>
          </a:bodyPr>
          <a:lstStyle/>
          <a:p>
            <a:pPr marL="514350" indent="-514350">
              <a:buAutoNum type="arabicPeriod"/>
            </a:pPr>
            <a:r>
              <a:rPr lang="ru-RU" dirty="0" smtClean="0">
                <a:solidFill>
                  <a:schemeClr val="tx1"/>
                </a:solidFill>
                <a:latin typeface="Times New Roman" pitchFamily="18" charset="0"/>
                <a:cs typeface="Times New Roman" pitchFamily="18" charset="0"/>
              </a:rPr>
              <a:t>Ознакомление родителей (законных представителей) с уставными документами МБДОУ:</a:t>
            </a:r>
          </a:p>
          <a:p>
            <a:pPr marL="514350" indent="-514350"/>
            <a:r>
              <a:rPr lang="ru-RU" dirty="0" smtClean="0">
                <a:solidFill>
                  <a:schemeClr val="tx1"/>
                </a:solidFill>
                <a:latin typeface="Times New Roman" pitchFamily="18" charset="0"/>
                <a:cs typeface="Times New Roman" pitchFamily="18" charset="0"/>
              </a:rPr>
              <a:t>Уставом;</a:t>
            </a:r>
          </a:p>
          <a:p>
            <a:pPr marL="514350" indent="-514350"/>
            <a:r>
              <a:rPr lang="ru-RU" dirty="0" smtClean="0">
                <a:solidFill>
                  <a:schemeClr val="tx1"/>
                </a:solidFill>
                <a:latin typeface="Times New Roman" pitchFamily="18" charset="0"/>
                <a:cs typeface="Times New Roman" pitchFamily="18" charset="0"/>
              </a:rPr>
              <a:t>Лицензией на осуществление образовательной деятельности;</a:t>
            </a:r>
          </a:p>
          <a:p>
            <a:pPr marL="514350" indent="-514350"/>
            <a:r>
              <a:rPr lang="ru-RU" dirty="0" smtClean="0">
                <a:solidFill>
                  <a:schemeClr val="tx1"/>
                </a:solidFill>
                <a:latin typeface="Times New Roman" pitchFamily="18" charset="0"/>
                <a:cs typeface="Times New Roman" pitchFamily="18" charset="0"/>
              </a:rPr>
              <a:t>Образовательной программой МБДОУ.</a:t>
            </a:r>
          </a:p>
          <a:p>
            <a:pPr marL="514350" indent="-514350">
              <a:buNone/>
            </a:pPr>
            <a:r>
              <a:rPr lang="ru-RU" sz="1500" dirty="0" smtClean="0">
                <a:solidFill>
                  <a:schemeClr val="tx1"/>
                </a:solidFill>
                <a:latin typeface="Times New Roman" pitchFamily="18" charset="0"/>
                <a:cs typeface="Times New Roman" pitchFamily="18" charset="0"/>
              </a:rPr>
              <a:t>* Родители (законные представители) с уставными документами ознакомиться  могут на сайте образовательной организации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1670" y="985720"/>
            <a:ext cx="8229600" cy="4428444"/>
          </a:xfrm>
        </p:spPr>
        <p:txBody>
          <a:bodyPr>
            <a:normAutofit/>
          </a:bodyPr>
          <a:lstStyle/>
          <a:p>
            <a:pPr algn="just"/>
            <a:r>
              <a:rPr lang="ru-RU" sz="2400" dirty="0" smtClean="0"/>
              <a:t>1. Заявление на прием ребенка в ДОУ</a:t>
            </a:r>
            <a:br>
              <a:rPr lang="ru-RU" sz="2400" dirty="0" smtClean="0"/>
            </a:br>
            <a:r>
              <a:rPr lang="ru-RU" sz="2400" dirty="0" smtClean="0"/>
              <a:t>2. Заключение договора об образовании по образовательным программам дошкольного образования</a:t>
            </a:r>
            <a:br>
              <a:rPr lang="ru-RU" sz="2400" dirty="0" smtClean="0"/>
            </a:br>
            <a:r>
              <a:rPr lang="ru-RU" sz="2400" dirty="0" smtClean="0"/>
              <a:t>между муниципальным бюджетным дошкольным образовательным учреждением и родителем (законным представителем) ребенка, посещающего МБДОУ. (ознакомится с договором можно на сайте детского сада)</a:t>
            </a:r>
            <a:br>
              <a:rPr lang="ru-RU" sz="2400" dirty="0" smtClean="0"/>
            </a:br>
            <a:r>
              <a:rPr lang="ru-RU" sz="2400" dirty="0" smtClean="0"/>
              <a:t>3. Приказ  о приеме ребенка в детский сад.</a:t>
            </a:r>
            <a:br>
              <a:rPr lang="ru-RU" sz="2400" dirty="0" smtClean="0"/>
            </a:br>
            <a:r>
              <a:rPr lang="ru-RU" sz="2400" dirty="0" smtClean="0"/>
              <a:t> </a:t>
            </a:r>
            <a:br>
              <a:rPr lang="ru-RU" sz="2400" dirty="0" smtClean="0"/>
            </a:br>
            <a:r>
              <a:rPr lang="ru-RU" sz="2400" dirty="0" smtClean="0"/>
              <a:t/>
            </a:r>
            <a:br>
              <a:rPr lang="ru-RU" sz="2400" dirty="0" smtClean="0"/>
            </a:b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680311"/>
            <a:ext cx="8229600" cy="1221640"/>
          </a:xfrm>
        </p:spPr>
        <p:txBody>
          <a:bodyPr>
            <a:normAutofit/>
          </a:bodyPr>
          <a:lstStyle/>
          <a:p>
            <a:r>
              <a:rPr lang="ru-RU" dirty="0" smtClean="0">
                <a:solidFill>
                  <a:schemeClr val="tx1"/>
                </a:solidFill>
              </a:rPr>
              <a:t>Отказ или перевод ребенка по желанию родителей (законных представителей)</a:t>
            </a:r>
            <a:endParaRPr lang="ru-RU" dirty="0">
              <a:solidFill>
                <a:schemeClr val="tx1"/>
              </a:solidFill>
            </a:endParaRPr>
          </a:p>
        </p:txBody>
      </p:sp>
      <p:sp>
        <p:nvSpPr>
          <p:cNvPr id="3" name="Содержимое 2"/>
          <p:cNvSpPr>
            <a:spLocks noGrp="1"/>
          </p:cNvSpPr>
          <p:nvPr>
            <p:ph idx="1"/>
          </p:nvPr>
        </p:nvSpPr>
        <p:spPr/>
        <p:txBody>
          <a:bodyPr>
            <a:normAutofit fontScale="92500" lnSpcReduction="20000"/>
          </a:bodyPr>
          <a:lstStyle/>
          <a:p>
            <a:pPr>
              <a:buNone/>
            </a:pPr>
            <a:r>
              <a:rPr lang="ru-RU" dirty="0" smtClean="0">
                <a:solidFill>
                  <a:schemeClr val="tx1"/>
                </a:solidFill>
              </a:rPr>
              <a:t>1. Заявление об отказе  о предоставлении места  или смене ДОО пишется   в Управлении образования Чкаловского района </a:t>
            </a:r>
          </a:p>
          <a:p>
            <a:pPr>
              <a:buNone/>
            </a:pPr>
            <a:r>
              <a:rPr lang="ru-RU" dirty="0" smtClean="0">
                <a:solidFill>
                  <a:schemeClr val="tx1"/>
                </a:solidFill>
              </a:rPr>
              <a:t>Часы приема:</a:t>
            </a:r>
          </a:p>
          <a:p>
            <a:pPr>
              <a:buNone/>
            </a:pPr>
            <a:r>
              <a:rPr lang="ru-RU" dirty="0" smtClean="0">
                <a:solidFill>
                  <a:schemeClr val="tx1"/>
                </a:solidFill>
              </a:rPr>
              <a:t>Вторник, четверг – с 10-00 до 13 -00;</a:t>
            </a:r>
          </a:p>
          <a:p>
            <a:pPr>
              <a:buNone/>
            </a:pPr>
            <a:r>
              <a:rPr lang="ru-RU" dirty="0" smtClean="0">
                <a:solidFill>
                  <a:schemeClr val="tx1"/>
                </a:solidFill>
              </a:rPr>
              <a:t>Среда – 14.00-17.00</a:t>
            </a:r>
          </a:p>
          <a:p>
            <a:pPr>
              <a:buNone/>
            </a:pPr>
            <a:r>
              <a:rPr lang="ru-RU" dirty="0" smtClean="0">
                <a:solidFill>
                  <a:schemeClr val="tx1"/>
                </a:solidFill>
              </a:rPr>
              <a:t>2. </a:t>
            </a:r>
            <a:r>
              <a:rPr lang="ru-RU" dirty="0" smtClean="0">
                <a:solidFill>
                  <a:schemeClr val="tx1"/>
                </a:solidFill>
              </a:rPr>
              <a:t>Перевод ребенка. Осуществляется при наличии места в желаемом детском саду  для детей данного  возраста. </a:t>
            </a:r>
          </a:p>
          <a:p>
            <a:pPr>
              <a:buNone/>
            </a:pPr>
            <a:r>
              <a:rPr lang="ru-RU" sz="2000" dirty="0" smtClean="0">
                <a:solidFill>
                  <a:schemeClr val="tx1"/>
                </a:solidFill>
              </a:rPr>
              <a:t>***С порядком перевода можно ознакомится на сайтах образовательных организаций</a:t>
            </a:r>
            <a:endParaRPr lang="ru-RU" sz="20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74900"/>
            <a:ext cx="7676870" cy="763525"/>
          </a:xfrm>
        </p:spPr>
        <p:txBody>
          <a:bodyPr>
            <a:normAutofit fontScale="90000"/>
          </a:bodyPr>
          <a:lstStyle/>
          <a:p>
            <a:pPr algn="ctr"/>
            <a:r>
              <a:rPr lang="ru-RU" dirty="0" smtClean="0">
                <a:solidFill>
                  <a:schemeClr val="tx1"/>
                </a:solidFill>
              </a:rPr>
              <a:t>ВАС ПРИВЕТСТВУЕТ НАШ ДЕТСКИЙ САД</a:t>
            </a:r>
            <a:endParaRPr lang="ru-RU" dirty="0">
              <a:solidFill>
                <a:schemeClr val="tx1"/>
              </a:solidFill>
            </a:endParaRPr>
          </a:p>
        </p:txBody>
      </p:sp>
      <p:pic>
        <p:nvPicPr>
          <p:cNvPr id="4" name="InShot_20210408_144438990.mp4">
            <a:hlinkClick r:id="" action="ppaction://media"/>
          </p:cNvPr>
          <p:cNvPicPr>
            <a:picLocks noGrp="1" noRot="1" noChangeAspect="1"/>
          </p:cNvPicPr>
          <p:nvPr>
            <p:ph idx="1"/>
            <a:videoFile r:link="rId1"/>
          </p:nvPr>
        </p:nvPicPr>
        <p:blipFill>
          <a:blip r:embed="rId3"/>
          <a:stretch>
            <a:fillRect/>
          </a:stretch>
        </p:blipFill>
        <p:spPr>
          <a:xfrm>
            <a:off x="1428728" y="1357298"/>
            <a:ext cx="6929486" cy="4357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Р»РµРЅР° Р’Р»Р°РґРёРјРёСЂРѕРІРЅР°.avi">
            <a:hlinkClick r:id="" action="ppaction://media"/>
          </p:cNvPr>
          <p:cNvPicPr>
            <a:picLocks noGrp="1" noRot="1" noChangeAspect="1"/>
          </p:cNvPicPr>
          <p:nvPr>
            <p:ph idx="1"/>
            <a:videoFile r:link="rId1"/>
          </p:nvPr>
        </p:nvPicPr>
        <p:blipFill>
          <a:blip r:embed="rId3"/>
          <a:stretch>
            <a:fillRect/>
          </a:stretch>
        </p:blipFill>
        <p:spPr>
          <a:xfrm>
            <a:off x="428596" y="785794"/>
            <a:ext cx="8429684" cy="5629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1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ветлана Васильевна.mp4">
            <a:hlinkClick r:id="" action="ppaction://media"/>
          </p:cNvPr>
          <p:cNvPicPr>
            <a:picLocks noGrp="1" noRot="1" noChangeAspect="1"/>
          </p:cNvPicPr>
          <p:nvPr>
            <p:ph idx="1"/>
            <a:videoFile r:link="rId1"/>
          </p:nvPr>
        </p:nvPicPr>
        <p:blipFill>
          <a:blip r:embed="rId3"/>
          <a:stretch>
            <a:fillRect/>
          </a:stretch>
        </p:blipFill>
        <p:spPr>
          <a:xfrm>
            <a:off x="1142976" y="785794"/>
            <a:ext cx="7072362" cy="4857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96260" y="374900"/>
            <a:ext cx="8551480" cy="1985165"/>
          </a:xfrm>
        </p:spPr>
        <p:txBody>
          <a:bodyPr>
            <a:normAutofit fontScale="90000"/>
          </a:bodyPr>
          <a:lstStyle/>
          <a:p>
            <a:pPr algn="ctr"/>
            <a:r>
              <a:rPr lang="ru-RU" b="1" dirty="0" smtClean="0">
                <a:solidFill>
                  <a:srgbClr val="2A5A06"/>
                </a:solidFill>
                <a:latin typeface="Times New Roman" pitchFamily="18" charset="0"/>
                <a:cs typeface="Times New Roman" pitchFamily="18" charset="0"/>
              </a:rPr>
              <a:t/>
            </a:r>
            <a:br>
              <a:rPr lang="ru-RU" b="1" dirty="0" smtClean="0">
                <a:solidFill>
                  <a:srgbClr val="2A5A06"/>
                </a:solidFill>
                <a:latin typeface="Times New Roman" pitchFamily="18" charset="0"/>
                <a:cs typeface="Times New Roman" pitchFamily="18" charset="0"/>
              </a:rPr>
            </a:br>
            <a:r>
              <a:rPr lang="ru-RU" i="1" dirty="0" smtClean="0"/>
              <a:t> </a:t>
            </a:r>
            <a:r>
              <a:rPr lang="ru-RU" b="1" dirty="0" smtClean="0">
                <a:solidFill>
                  <a:schemeClr val="tx1"/>
                </a:solidFill>
                <a:latin typeface="Times New Roman" pitchFamily="18" charset="0"/>
                <a:cs typeface="Times New Roman" pitchFamily="18" charset="0"/>
              </a:rPr>
              <a:t>На территории Чкаловского района </a:t>
            </a:r>
            <a:br>
              <a:rPr lang="ru-RU" b="1"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69</a:t>
            </a:r>
            <a:r>
              <a:rPr lang="ru-RU"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МДОО:</a:t>
            </a:r>
            <a:br>
              <a:rPr lang="ru-RU" b="1"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66 </a:t>
            </a:r>
            <a:r>
              <a:rPr lang="ru-RU" b="1" dirty="0" smtClean="0">
                <a:solidFill>
                  <a:schemeClr val="tx1"/>
                </a:solidFill>
                <a:latin typeface="Times New Roman" pitchFamily="18" charset="0"/>
                <a:cs typeface="Times New Roman" pitchFamily="18" charset="0"/>
              </a:rPr>
              <a:t>учреждений – в городе;</a:t>
            </a:r>
            <a:br>
              <a:rPr lang="ru-RU" b="1"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3 учреждения – сельская местность </a:t>
            </a:r>
            <a:r>
              <a:rPr lang="ru-RU" b="1" dirty="0" smtClean="0">
                <a:solidFill>
                  <a:srgbClr val="2A5A06"/>
                </a:solidFill>
                <a:latin typeface="Times New Roman" pitchFamily="18" charset="0"/>
                <a:cs typeface="Times New Roman" pitchFamily="18" charset="0"/>
              </a:rPr>
              <a:t/>
            </a:r>
            <a:br>
              <a:rPr lang="ru-RU" b="1" dirty="0" smtClean="0">
                <a:solidFill>
                  <a:srgbClr val="2A5A06"/>
                </a:solidFill>
                <a:latin typeface="Times New Roman" pitchFamily="18" charset="0"/>
                <a:cs typeface="Times New Roman" pitchFamily="18" charset="0"/>
              </a:rPr>
            </a:br>
            <a:r>
              <a:rPr lang="ru-RU" b="1" dirty="0" smtClean="0">
                <a:solidFill>
                  <a:srgbClr val="2A5A06"/>
                </a:solidFill>
                <a:latin typeface="Times New Roman" pitchFamily="18" charset="0"/>
                <a:cs typeface="Times New Roman" pitchFamily="18" charset="0"/>
              </a:rPr>
              <a:t/>
            </a:r>
            <a:br>
              <a:rPr lang="ru-RU" b="1" dirty="0" smtClean="0">
                <a:solidFill>
                  <a:srgbClr val="2A5A06"/>
                </a:solidFill>
                <a:latin typeface="Times New Roman" pitchFamily="18" charset="0"/>
                <a:cs typeface="Times New Roman" pitchFamily="18" charset="0"/>
              </a:rPr>
            </a:br>
            <a:endParaRPr lang="ru-RU" dirty="0"/>
          </a:p>
        </p:txBody>
      </p:sp>
      <p:pic>
        <p:nvPicPr>
          <p:cNvPr id="5" name="Содержимое 4" descr="DSC01482.JPG"/>
          <p:cNvPicPr>
            <a:picLocks noGrp="1" noChangeAspect="1"/>
          </p:cNvPicPr>
          <p:nvPr>
            <p:ph idx="1"/>
          </p:nvPr>
        </p:nvPicPr>
        <p:blipFill>
          <a:blip r:embed="rId2" cstate="print"/>
          <a:stretch>
            <a:fillRect/>
          </a:stretch>
        </p:blipFill>
        <p:spPr>
          <a:xfrm>
            <a:off x="1670605" y="2512770"/>
            <a:ext cx="5213589" cy="38176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4375" y="374900"/>
            <a:ext cx="7779719" cy="763525"/>
          </a:xfrm>
        </p:spPr>
        <p:txBody>
          <a:bodyPr/>
          <a:lstStyle/>
          <a:p>
            <a:pPr algn="ctr"/>
            <a:r>
              <a:rPr lang="ru-RU" b="1" dirty="0" smtClean="0">
                <a:solidFill>
                  <a:schemeClr val="tx2">
                    <a:lumMod val="75000"/>
                  </a:schemeClr>
                </a:solidFill>
              </a:rPr>
              <a:t>МДОО Чкаловского района</a:t>
            </a:r>
            <a:endParaRPr lang="ru-RU" b="1" dirty="0">
              <a:solidFill>
                <a:schemeClr val="tx2">
                  <a:lumMod val="75000"/>
                </a:schemeClr>
              </a:solidFill>
            </a:endParaRPr>
          </a:p>
        </p:txBody>
      </p:sp>
      <p:sp>
        <p:nvSpPr>
          <p:cNvPr id="3" name="Содержимое 2"/>
          <p:cNvSpPr>
            <a:spLocks noGrp="1"/>
          </p:cNvSpPr>
          <p:nvPr>
            <p:ph idx="1"/>
          </p:nvPr>
        </p:nvSpPr>
        <p:spPr>
          <a:xfrm>
            <a:off x="601670" y="1291130"/>
            <a:ext cx="7932425" cy="4275740"/>
          </a:xfrm>
        </p:spPr>
        <p:txBody>
          <a:bodyPr>
            <a:normAutofit fontScale="77500" lnSpcReduction="20000"/>
          </a:bodyPr>
          <a:lstStyle/>
          <a:p>
            <a:pPr indent="449580" algn="just">
              <a:lnSpc>
                <a:spcPct val="115000"/>
              </a:lnSpc>
              <a:spcAft>
                <a:spcPts val="0"/>
              </a:spcAft>
              <a:buNone/>
            </a:pPr>
            <a:r>
              <a:rPr lang="ru-RU" dirty="0" err="1" smtClean="0">
                <a:solidFill>
                  <a:schemeClr val="tx1"/>
                </a:solidFill>
                <a:latin typeface="Times New Roman"/>
                <a:ea typeface="Times New Roman"/>
                <a:cs typeface="Times New Roman"/>
              </a:rPr>
              <a:t>Общеразвивающей</a:t>
            </a:r>
            <a:r>
              <a:rPr lang="ru-RU" dirty="0" smtClean="0">
                <a:solidFill>
                  <a:schemeClr val="tx1"/>
                </a:solidFill>
                <a:latin typeface="Times New Roman"/>
                <a:ea typeface="Times New Roman"/>
                <a:cs typeface="Times New Roman"/>
              </a:rPr>
              <a:t> направленности осуществляется реализация образовательной программы дошкольного образования. Дошкольные образовательные учреждения, расположенные на территории Чкаловского района, реализующие образовательную программу дошкольного образования: </a:t>
            </a:r>
          </a:p>
          <a:p>
            <a:pPr indent="0" algn="just">
              <a:lnSpc>
                <a:spcPct val="115000"/>
              </a:lnSpc>
              <a:buNone/>
            </a:pPr>
            <a:r>
              <a:rPr lang="ru-RU" dirty="0" smtClean="0">
                <a:solidFill>
                  <a:schemeClr val="tx1"/>
                </a:solidFill>
                <a:latin typeface="Times New Roman"/>
                <a:ea typeface="Times New Roman"/>
                <a:cs typeface="Times New Roman"/>
              </a:rPr>
              <a:t>МДОУ № 11, 16, 33, 47, 48, 66, 89, 121, 127, 131, 133, 147, 148, 201, 223, 247, 250, 257, 275, 277, 316, 321, 324, 326, 358, 360, 362, 385, 385 «Сказка», 391, 398, 402, 405, 410, 424, 426, 427, 429, 437, 443, 454, 463, 464, 476, 482, 489, 493, 497, 509, 512, 519, 528, 539, 546, 548, 566, 572, 578, 586, 587.</a:t>
            </a:r>
            <a:endParaRPr lang="ru-RU" sz="1600" dirty="0" smtClean="0">
              <a:solidFill>
                <a:schemeClr val="tx1"/>
              </a:solidFill>
              <a:ea typeface="Calibri"/>
              <a:cs typeface="Times New Roman"/>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680311"/>
            <a:ext cx="8229600" cy="1221640"/>
          </a:xfrm>
        </p:spPr>
        <p:txBody>
          <a:bodyPr>
            <a:normAutofit/>
          </a:bodyPr>
          <a:lstStyle/>
          <a:p>
            <a:pPr algn="ctr"/>
            <a:r>
              <a:rPr lang="ru-RU" b="1" dirty="0" smtClean="0">
                <a:solidFill>
                  <a:schemeClr val="tx2">
                    <a:lumMod val="75000"/>
                  </a:schemeClr>
                </a:solidFill>
                <a:latin typeface="Times New Roman" pitchFamily="18" charset="0"/>
                <a:cs typeface="Times New Roman" pitchFamily="18" charset="0"/>
              </a:rPr>
              <a:t>МДОО Чкаловского района</a:t>
            </a:r>
            <a:endParaRPr lang="ru-RU" b="1" dirty="0">
              <a:solidFill>
                <a:schemeClr val="tx2">
                  <a:lumMod val="75000"/>
                </a:schemeClr>
              </a:solidFill>
              <a:latin typeface="Times New Roman" pitchFamily="18" charset="0"/>
              <a:cs typeface="Times New Roman" pitchFamily="18" charset="0"/>
            </a:endParaRPr>
          </a:p>
        </p:txBody>
      </p:sp>
      <p:sp>
        <p:nvSpPr>
          <p:cNvPr id="4" name="Содержимое 3"/>
          <p:cNvSpPr>
            <a:spLocks noGrp="1"/>
          </p:cNvSpPr>
          <p:nvPr>
            <p:ph idx="1"/>
          </p:nvPr>
        </p:nvSpPr>
        <p:spPr/>
        <p:txBody>
          <a:bodyPr>
            <a:normAutofit fontScale="70000" lnSpcReduction="20000"/>
          </a:bodyPr>
          <a:lstStyle/>
          <a:p>
            <a:pPr lvl="0" indent="449580" algn="just">
              <a:lnSpc>
                <a:spcPct val="115000"/>
              </a:lnSpc>
              <a:spcAft>
                <a:spcPts val="0"/>
              </a:spcAft>
            </a:pPr>
            <a:r>
              <a:rPr lang="ru-RU" dirty="0" smtClean="0">
                <a:solidFill>
                  <a:srgbClr val="000000"/>
                </a:solidFill>
                <a:latin typeface="Times New Roman"/>
                <a:ea typeface="Times New Roman"/>
                <a:cs typeface="Times New Roman"/>
              </a:rPr>
              <a:t>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 индивидуальных возможностей, обеспечивающей коррекцию нарушения развития и социальную адаптацию воспитанников с ограниченными  возможностями здоровья.  </a:t>
            </a:r>
          </a:p>
          <a:p>
            <a:pPr lvl="0" indent="0" algn="just">
              <a:lnSpc>
                <a:spcPct val="115000"/>
              </a:lnSpc>
              <a:spcAft>
                <a:spcPts val="0"/>
              </a:spcAft>
              <a:buNone/>
            </a:pPr>
            <a:r>
              <a:rPr lang="ru-RU" dirty="0" smtClean="0">
                <a:solidFill>
                  <a:srgbClr val="000000"/>
                </a:solidFill>
                <a:latin typeface="Times New Roman"/>
                <a:ea typeface="Times New Roman"/>
                <a:cs typeface="Times New Roman"/>
              </a:rPr>
              <a:t>	Дошкольные образовательные учреждения, расположенные на территории Чкаловского района, реализующие адаптированную образовательную программу дошкольного образования: </a:t>
            </a:r>
          </a:p>
          <a:p>
            <a:pPr lvl="0" indent="0" algn="just">
              <a:lnSpc>
                <a:spcPct val="115000"/>
              </a:lnSpc>
              <a:spcAft>
                <a:spcPts val="0"/>
              </a:spcAft>
              <a:buNone/>
            </a:pPr>
            <a:r>
              <a:rPr lang="ru-RU" dirty="0" smtClean="0">
                <a:solidFill>
                  <a:srgbClr val="000000"/>
                </a:solidFill>
                <a:latin typeface="Times New Roman"/>
                <a:ea typeface="Times New Roman"/>
                <a:cs typeface="Times New Roman"/>
              </a:rPr>
              <a:t>МДОУ № 188, 360, 410, 427, 438, 464, 493, 528, 539, 548, 572, 586.</a:t>
            </a:r>
            <a:endParaRPr lang="ru-RU" sz="1600" dirty="0" smtClean="0">
              <a:solidFill>
                <a:srgbClr val="000000"/>
              </a:solidFill>
              <a:ea typeface="Calibri"/>
              <a:cs typeface="Times New Roman"/>
            </a:endParaRP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8965" y="833015"/>
            <a:ext cx="8229600" cy="5140443"/>
          </a:xfrm>
        </p:spPr>
        <p:txBody>
          <a:bodyPr>
            <a:normAutofit/>
          </a:bodyPr>
          <a:lstStyle/>
          <a:p>
            <a:pPr lvl="0" algn="ctr">
              <a:buNone/>
            </a:pPr>
            <a:r>
              <a:rPr lang="ru-RU" dirty="0" smtClean="0">
                <a:solidFill>
                  <a:srgbClr val="000000"/>
                </a:solidFill>
                <a:latin typeface="Times New Roman"/>
                <a:ea typeface="Times New Roman"/>
                <a:cs typeface="Times New Roman"/>
              </a:rPr>
              <a:t>Группы оздоровительной направленности созданы в МДОУ № 341 для детей с туберкулезной интоксикацией, часто болеющих детей, нуждающихся в длительном лечении и проведении комплекса специальных лечебно-оздоровительных мероприятий </a:t>
            </a:r>
          </a:p>
          <a:p>
            <a:pPr lvl="0" algn="ctr">
              <a:buNone/>
            </a:pPr>
            <a:endParaRPr lang="ru-RU" sz="1600" dirty="0" smtClean="0">
              <a:solidFill>
                <a:srgbClr val="000000"/>
              </a:solidFill>
              <a:latin typeface="Times New Roman"/>
              <a:ea typeface="Calibri"/>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714884"/>
            <a:ext cx="7715304" cy="1906533"/>
          </a:xfrm>
        </p:spPr>
        <p:txBody>
          <a:bodyPr>
            <a:normAutofit fontScale="90000"/>
          </a:bodyPr>
          <a:lstStyle/>
          <a:p>
            <a:pPr algn="ctr"/>
            <a:r>
              <a:rPr lang="ru-RU" sz="3100" dirty="0" smtClean="0">
                <a:solidFill>
                  <a:schemeClr val="tx1"/>
                </a:solidFill>
                <a:latin typeface="Times New Roman" pitchFamily="18" charset="0"/>
                <a:cs typeface="Times New Roman" pitchFamily="18" charset="0"/>
              </a:rPr>
              <a:t>Количество детей, посещающих МДОО Чкаловского района </a:t>
            </a:r>
            <a:r>
              <a:rPr lang="ru-RU" sz="3100" dirty="0" smtClean="0">
                <a:solidFill>
                  <a:schemeClr val="tx1"/>
                </a:solidFill>
                <a:latin typeface="Times New Roman" pitchFamily="18" charset="0"/>
                <a:cs typeface="Times New Roman" pitchFamily="18" charset="0"/>
              </a:rPr>
              <a:t/>
            </a:r>
            <a:br>
              <a:rPr lang="ru-RU" sz="3100"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15570</a:t>
            </a:r>
            <a:r>
              <a:rPr lang="ru-RU" sz="3200" b="1" dirty="0" smtClean="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воспитанника</a:t>
            </a:r>
            <a:r>
              <a:rPr lang="ru-RU" sz="3200" b="1" dirty="0" smtClean="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(из них дети в возрасте с 2 –</a:t>
            </a:r>
            <a:r>
              <a:rPr lang="ru-RU" sz="3200" dirty="0" err="1" smtClean="0">
                <a:solidFill>
                  <a:schemeClr val="tx1"/>
                </a:solidFill>
                <a:latin typeface="Times New Roman" pitchFamily="18" charset="0"/>
                <a:cs typeface="Times New Roman" pitchFamily="18" charset="0"/>
              </a:rPr>
              <a:t>х</a:t>
            </a:r>
            <a:r>
              <a:rPr lang="ru-RU" sz="3200" dirty="0" smtClean="0">
                <a:solidFill>
                  <a:schemeClr val="tx1"/>
                </a:solidFill>
                <a:latin typeface="Times New Roman" pitchFamily="18" charset="0"/>
                <a:cs typeface="Times New Roman" pitchFamily="18" charset="0"/>
              </a:rPr>
              <a:t> до 3 лет – </a:t>
            </a:r>
            <a:r>
              <a:rPr lang="en-US" sz="3200" b="1" dirty="0" smtClean="0">
                <a:solidFill>
                  <a:schemeClr val="tx1"/>
                </a:solidFill>
                <a:latin typeface="Times New Roman" pitchFamily="18" charset="0"/>
                <a:cs typeface="Times New Roman" pitchFamily="18" charset="0"/>
              </a:rPr>
              <a:t>707</a:t>
            </a:r>
            <a:r>
              <a:rPr lang="ru-RU" sz="3200" b="1" dirty="0" smtClean="0">
                <a:solidFill>
                  <a:schemeClr val="tx1"/>
                </a:solidFill>
                <a:latin typeface="Times New Roman" pitchFamily="18" charset="0"/>
                <a:cs typeface="Times New Roman" pitchFamily="18" charset="0"/>
              </a:rPr>
              <a:t>)</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endParaRPr lang="ru-RU" dirty="0"/>
          </a:p>
        </p:txBody>
      </p:sp>
      <p:pic>
        <p:nvPicPr>
          <p:cNvPr id="5" name="Содержимое 4" descr="DSC_0011.JPG"/>
          <p:cNvPicPr>
            <a:picLocks noGrp="1" noChangeAspect="1"/>
          </p:cNvPicPr>
          <p:nvPr>
            <p:ph idx="1"/>
          </p:nvPr>
        </p:nvPicPr>
        <p:blipFill>
          <a:blip r:embed="rId2" cstate="print"/>
          <a:stretch>
            <a:fillRect/>
          </a:stretch>
        </p:blipFill>
        <p:spPr>
          <a:xfrm>
            <a:off x="1574387" y="428625"/>
            <a:ext cx="5998009" cy="350044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22195"/>
            <a:ext cx="8229600" cy="1374345"/>
          </a:xfrm>
        </p:spPr>
        <p:txBody>
          <a:bodyPr>
            <a:normAutofit fontScale="90000"/>
          </a:bodyPr>
          <a:lstStyle/>
          <a:p>
            <a:pPr algn="ctr"/>
            <a:r>
              <a:rPr lang="ru-RU" b="1" dirty="0" smtClean="0"/>
              <a:t/>
            </a:r>
            <a:br>
              <a:rPr lang="ru-RU" b="1" dirty="0" smtClean="0"/>
            </a:br>
            <a:r>
              <a:rPr lang="ru-RU" sz="3100" b="1" dirty="0" smtClean="0">
                <a:solidFill>
                  <a:schemeClr val="tx2">
                    <a:lumMod val="75000"/>
                  </a:schemeClr>
                </a:solidFill>
              </a:rPr>
              <a:t>Средняя наполняемость в </a:t>
            </a:r>
            <a:r>
              <a:rPr lang="ru-RU" sz="3100" b="1" dirty="0" err="1" smtClean="0">
                <a:solidFill>
                  <a:schemeClr val="tx2">
                    <a:lumMod val="75000"/>
                  </a:schemeClr>
                </a:solidFill>
              </a:rPr>
              <a:t>общеразвивающих</a:t>
            </a:r>
            <a:r>
              <a:rPr lang="ru-RU" sz="3100" b="1" dirty="0" smtClean="0">
                <a:solidFill>
                  <a:schemeClr val="tx2">
                    <a:lumMod val="75000"/>
                  </a:schemeClr>
                </a:solidFill>
              </a:rPr>
              <a:t> группах по </a:t>
            </a:r>
            <a:br>
              <a:rPr lang="ru-RU" sz="3100" b="1" dirty="0" smtClean="0">
                <a:solidFill>
                  <a:schemeClr val="tx2">
                    <a:lumMod val="75000"/>
                  </a:schemeClr>
                </a:solidFill>
              </a:rPr>
            </a:br>
            <a:r>
              <a:rPr lang="ru-RU" sz="3100" b="1" dirty="0" smtClean="0">
                <a:solidFill>
                  <a:schemeClr val="tx2">
                    <a:lumMod val="75000"/>
                  </a:schemeClr>
                </a:solidFill>
              </a:rPr>
              <a:t>Чкаловскому району – 28 детей (от 24 до 34 человек)</a:t>
            </a:r>
            <a:r>
              <a:rPr lang="ru-RU" sz="3100" b="1" dirty="0" smtClean="0"/>
              <a:t/>
            </a:r>
            <a:br>
              <a:rPr lang="ru-RU" sz="3100" b="1" dirty="0" smtClean="0"/>
            </a:br>
            <a:endParaRPr lang="ru-RU" sz="3100" dirty="0"/>
          </a:p>
        </p:txBody>
      </p:sp>
      <p:graphicFrame>
        <p:nvGraphicFramePr>
          <p:cNvPr id="4" name="Содержимое 3"/>
          <p:cNvGraphicFramePr>
            <a:graphicFrameLocks noGrp="1"/>
          </p:cNvGraphicFramePr>
          <p:nvPr>
            <p:ph idx="1"/>
          </p:nvPr>
        </p:nvGraphicFramePr>
        <p:xfrm>
          <a:off x="428596" y="1857364"/>
          <a:ext cx="8229600" cy="3455621"/>
        </p:xfrm>
        <a:graphic>
          <a:graphicData uri="http://schemas.openxmlformats.org/drawingml/2006/table">
            <a:tbl>
              <a:tblPr firstRow="1" bandRow="1">
                <a:tableStyleId>{5C22544A-7EE6-4342-B048-85BDC9FD1C3A}</a:tableStyleId>
              </a:tblPr>
              <a:tblGrid>
                <a:gridCol w="2743200"/>
                <a:gridCol w="2743200"/>
                <a:gridCol w="2743200"/>
              </a:tblGrid>
              <a:tr h="781820">
                <a:tc>
                  <a:txBody>
                    <a:bodyPr/>
                    <a:lstStyle/>
                    <a:p>
                      <a:r>
                        <a:rPr lang="ru-RU" dirty="0" smtClean="0"/>
                        <a:t>Жилой микрорайон</a:t>
                      </a:r>
                      <a:endParaRPr lang="ru-RU" dirty="0"/>
                    </a:p>
                  </a:txBody>
                  <a:tcPr/>
                </a:tc>
                <a:tc>
                  <a:txBody>
                    <a:bodyPr/>
                    <a:lstStyle/>
                    <a:p>
                      <a:r>
                        <a:rPr lang="ru-RU" dirty="0" smtClean="0"/>
                        <a:t>Средняя</a:t>
                      </a:r>
                      <a:r>
                        <a:rPr lang="ru-RU" baseline="0" dirty="0" smtClean="0"/>
                        <a:t> наполняемость в группах</a:t>
                      </a:r>
                      <a:endParaRPr lang="ru-RU" dirty="0"/>
                    </a:p>
                  </a:txBody>
                  <a:tcPr/>
                </a:tc>
                <a:tc>
                  <a:txBody>
                    <a:bodyPr/>
                    <a:lstStyle/>
                    <a:p>
                      <a:r>
                        <a:rPr lang="ru-RU" dirty="0" smtClean="0"/>
                        <a:t>Количество МДОО</a:t>
                      </a:r>
                      <a:endParaRPr lang="ru-RU" dirty="0"/>
                    </a:p>
                  </a:txBody>
                  <a:tcPr/>
                </a:tc>
              </a:tr>
              <a:tr h="287116">
                <a:tc>
                  <a:txBody>
                    <a:bodyPr/>
                    <a:lstStyle/>
                    <a:p>
                      <a:pPr algn="just">
                        <a:lnSpc>
                          <a:spcPct val="115000"/>
                        </a:lnSpc>
                        <a:spcAft>
                          <a:spcPts val="0"/>
                        </a:spcAft>
                      </a:pPr>
                      <a:r>
                        <a:rPr lang="ru-RU" sz="1400" dirty="0">
                          <a:effectLst/>
                        </a:rPr>
                        <a:t>Юг – Центр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latin typeface="Calibri" panose="020F0502020204030204" pitchFamily="34" charset="0"/>
                          <a:ea typeface="Calibri" panose="020F0502020204030204" pitchFamily="34" charset="0"/>
                          <a:cs typeface="Times New Roman" panose="02020603050405020304" pitchFamily="18" charset="0"/>
                        </a:rPr>
                        <a:t>32</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latin typeface="+mn-lt"/>
                          <a:ea typeface="+mn-ea"/>
                          <a:cs typeface="+mn-cs"/>
                        </a:rPr>
                        <a:t>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6766">
                <a:tc>
                  <a:txBody>
                    <a:bodyPr/>
                    <a:lstStyle/>
                    <a:p>
                      <a:pPr algn="just">
                        <a:lnSpc>
                          <a:spcPct val="115000"/>
                        </a:lnSpc>
                        <a:spcAft>
                          <a:spcPts val="0"/>
                        </a:spcAft>
                      </a:pPr>
                      <a:r>
                        <a:rPr lang="ru-RU" sz="1400" dirty="0">
                          <a:effectLst/>
                        </a:rPr>
                        <a:t>Ботанический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latin typeface="Calibri" panose="020F0502020204030204" pitchFamily="34" charset="0"/>
                          <a:ea typeface="Calibri" panose="020F0502020204030204" pitchFamily="34" charset="0"/>
                          <a:cs typeface="Times New Roman" panose="02020603050405020304" pitchFamily="18" charset="0"/>
                        </a:rPr>
                        <a:t>32</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9846">
                <a:tc>
                  <a:txBody>
                    <a:bodyPr/>
                    <a:lstStyle/>
                    <a:p>
                      <a:pPr algn="just">
                        <a:lnSpc>
                          <a:spcPct val="115000"/>
                        </a:lnSpc>
                        <a:spcAft>
                          <a:spcPts val="0"/>
                        </a:spcAft>
                      </a:pPr>
                      <a:r>
                        <a:rPr lang="ru-RU" sz="1400" dirty="0" err="1">
                          <a:effectLst/>
                        </a:rPr>
                        <a:t>Уктус</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latin typeface="Calibri" panose="020F0502020204030204" pitchFamily="34" charset="0"/>
                          <a:ea typeface="Calibri" panose="020F0502020204030204" pitchFamily="34" charset="0"/>
                          <a:cs typeface="Times New Roman" panose="02020603050405020304" pitchFamily="18" charset="0"/>
                        </a:rPr>
                        <a:t>31</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latin typeface="+mn-lt"/>
                          <a:ea typeface="+mn-ea"/>
                          <a:cs typeface="+mn-cs"/>
                        </a:rPr>
                        <a:t>7</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3916">
                <a:tc>
                  <a:txBody>
                    <a:bodyPr/>
                    <a:lstStyle/>
                    <a:p>
                      <a:pPr algn="just">
                        <a:lnSpc>
                          <a:spcPct val="115000"/>
                        </a:lnSpc>
                        <a:spcAft>
                          <a:spcPts val="0"/>
                        </a:spcAft>
                      </a:pPr>
                      <a:r>
                        <a:rPr lang="ru-RU" sz="1400" dirty="0">
                          <a:effectLst/>
                        </a:rPr>
                        <a:t>Елизавет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29</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5281">
                <a:tc>
                  <a:txBody>
                    <a:bodyPr/>
                    <a:lstStyle/>
                    <a:p>
                      <a:pPr algn="just">
                        <a:lnSpc>
                          <a:spcPct val="115000"/>
                        </a:lnSpc>
                        <a:spcAft>
                          <a:spcPts val="0"/>
                        </a:spcAft>
                      </a:pPr>
                      <a:r>
                        <a:rPr lang="ru-RU" sz="1400" dirty="0" err="1">
                          <a:effectLst/>
                        </a:rPr>
                        <a:t>Вторчермет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26</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3481">
                <a:tc>
                  <a:txBody>
                    <a:bodyPr/>
                    <a:lstStyle/>
                    <a:p>
                      <a:pPr algn="just">
                        <a:lnSpc>
                          <a:spcPct val="115000"/>
                        </a:lnSpc>
                        <a:spcAft>
                          <a:spcPts val="0"/>
                        </a:spcAft>
                      </a:pPr>
                      <a:r>
                        <a:rPr lang="ru-RU" sz="1400" dirty="0" err="1">
                          <a:effectLst/>
                        </a:rPr>
                        <a:t>Химмаш</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rPr>
                        <a:t>16</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5410">
                <a:tc>
                  <a:txBody>
                    <a:bodyPr/>
                    <a:lstStyle/>
                    <a:p>
                      <a:pPr algn="just">
                        <a:lnSpc>
                          <a:spcPct val="115000"/>
                        </a:lnSpc>
                        <a:spcAft>
                          <a:spcPts val="0"/>
                        </a:spcAft>
                      </a:pPr>
                      <a:r>
                        <a:rPr lang="ru-RU" sz="1400" dirty="0">
                          <a:effectLst/>
                        </a:rPr>
                        <a:t>с. Горный Щит</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latin typeface="Calibri" panose="020F0502020204030204" pitchFamily="34" charset="0"/>
                          <a:ea typeface="Calibri" panose="020F0502020204030204" pitchFamily="34" charset="0"/>
                          <a:cs typeface="Times New Roman" panose="02020603050405020304" pitchFamily="18" charset="0"/>
                        </a:rPr>
                        <a:t>30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latin typeface="Calibri" panose="020F0502020204030204" pitchFamily="34" charset="0"/>
                          <a:ea typeface="Calibri" panose="020F0502020204030204" pitchFamily="34" charset="0"/>
                          <a:cs typeface="Times New Roman" panose="02020603050405020304" pitchFamily="18" charset="0"/>
                        </a:rPr>
                        <a:t>2</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97765">
                <a:tc>
                  <a:txBody>
                    <a:bodyPr/>
                    <a:lstStyle/>
                    <a:p>
                      <a:pPr algn="just">
                        <a:lnSpc>
                          <a:spcPct val="115000"/>
                        </a:lnSpc>
                        <a:spcAft>
                          <a:spcPts val="0"/>
                        </a:spcAft>
                      </a:pPr>
                      <a:r>
                        <a:rPr lang="ru-RU" sz="1400" dirty="0">
                          <a:effectLst/>
                        </a:rPr>
                        <a:t>пос. </a:t>
                      </a:r>
                      <a:r>
                        <a:rPr lang="ru-RU" sz="1400" dirty="0" err="1">
                          <a:effectLst/>
                        </a:rPr>
                        <a:t>Шабровский</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smtClean="0">
                          <a:effectLst/>
                        </a:rPr>
                        <a:t>28</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600" b="1" dirty="0">
                          <a:effectLst>
                            <a:outerShdw blurRad="38100" dist="38100" dir="2700000" algn="tl">
                              <a:srgbClr val="000000">
                                <a:alpha val="43137"/>
                              </a:srgbClr>
                            </a:outerShdw>
                          </a:effectLst>
                        </a:rPr>
                        <a:t>1</a:t>
                      </a:r>
                      <a:endParaRPr lang="ru-RU"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tx1"/>
                </a:solidFill>
              </a:rPr>
              <a:t>Обеспечение доступности дошкольного образования</a:t>
            </a:r>
            <a:endParaRPr lang="ru-RU" dirty="0">
              <a:solidFill>
                <a:schemeClr val="tx1"/>
              </a:solidFill>
            </a:endParaRPr>
          </a:p>
        </p:txBody>
      </p:sp>
      <p:sp>
        <p:nvSpPr>
          <p:cNvPr id="5" name="Содержимое 4"/>
          <p:cNvSpPr>
            <a:spLocks noGrp="1"/>
          </p:cNvSpPr>
          <p:nvPr>
            <p:ph sz="half" idx="2"/>
          </p:nvPr>
        </p:nvSpPr>
        <p:spPr>
          <a:xfrm>
            <a:off x="4857752" y="2000240"/>
            <a:ext cx="4038600" cy="2911477"/>
          </a:xfrm>
        </p:spPr>
        <p:txBody>
          <a:bodyPr/>
          <a:lstStyle/>
          <a:p>
            <a:pPr algn="ctr">
              <a:buFontTx/>
              <a:buNone/>
            </a:pPr>
            <a:r>
              <a:rPr lang="ru-RU" altLang="ko-KR" b="1" dirty="0" smtClean="0">
                <a:solidFill>
                  <a:srgbClr val="FF0000"/>
                </a:solidFill>
              </a:rPr>
              <a:t> </a:t>
            </a:r>
            <a:r>
              <a:rPr lang="ru-RU" altLang="ko-KR" b="1" dirty="0" smtClean="0"/>
              <a:t>Общедоступность и бесплатность дошкольного образования, </a:t>
            </a:r>
          </a:p>
          <a:p>
            <a:pPr algn="ctr">
              <a:buFontTx/>
              <a:buNone/>
            </a:pPr>
            <a:r>
              <a:rPr lang="ru-RU" altLang="ko-KR" b="1" dirty="0" smtClean="0"/>
              <a:t>в соответствии с ФГОС.</a:t>
            </a:r>
          </a:p>
          <a:p>
            <a:endParaRPr lang="ru-RU" dirty="0"/>
          </a:p>
        </p:txBody>
      </p:sp>
      <p:pic>
        <p:nvPicPr>
          <p:cNvPr id="7" name="Содержимое 6" descr="PHOTO-2019-06-10-13-50-34 (1).jpg"/>
          <p:cNvPicPr>
            <a:picLocks noGrp="1" noChangeAspect="1"/>
          </p:cNvPicPr>
          <p:nvPr>
            <p:ph sz="half" idx="1"/>
          </p:nvPr>
        </p:nvPicPr>
        <p:blipFill>
          <a:blip r:embed="rId2"/>
          <a:stretch>
            <a:fillRect/>
          </a:stretch>
        </p:blipFill>
        <p:spPr>
          <a:xfrm>
            <a:off x="457200" y="1857364"/>
            <a:ext cx="4686304" cy="3786214"/>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TotalTime>
  <Words>1183</Words>
  <Application>Microsoft Office PowerPoint</Application>
  <PresentationFormat>Экран (4:3)</PresentationFormat>
  <Paragraphs>129</Paragraphs>
  <Slides>27</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Office Theme</vt:lpstr>
      <vt:lpstr>КОМПЛЕКТОВАНИЕ 2021-2022 года</vt:lpstr>
      <vt:lpstr>Комплектование 2020-2021 </vt:lpstr>
      <vt:lpstr>  На территории Чкаловского района  69 МДОО: 66 учреждений – в городе; 3 учреждения – сельская местность   </vt:lpstr>
      <vt:lpstr>МДОО Чкаловского района</vt:lpstr>
      <vt:lpstr>МДОО Чкаловского района</vt:lpstr>
      <vt:lpstr>Слайд 6</vt:lpstr>
      <vt:lpstr>Количество детей, посещающих МДОО Чкаловского района  – 15570 воспитанника (из них дети в возрасте с 2 –х до 3 лет – 707)  </vt:lpstr>
      <vt:lpstr> Средняя наполняемость в общеразвивающих группах по  Чкаловскому району – 28 детей (от 24 до 34 человек) </vt:lpstr>
      <vt:lpstr>Обеспечение доступности дошкольного образования</vt:lpstr>
      <vt:lpstr>Плата, взимаемая с родителей (законных представителей) за присмотр и уход за детьми, осваивающими образовательные программы дошкольного образования.</vt:lpstr>
      <vt:lpstr>Организация питания</vt:lpstr>
      <vt:lpstr>Нормативно – правовые документы, регламентирующие Порядок приёма в образовательную организацию</vt:lpstr>
      <vt:lpstr>   1. Постановление Администрации города Екатеринбурга от 18.03.2015 № 689 «О закреплении территорий муниципального образования „город Екатеринбург“ за муниципальными дошкольными образовательными организациями»; 2. Постановление Администрации города Екатеринбурга от 11.03.2016 № 497 «О внесении изменений в Постановление Администрации города Екатеринбурга от 18.03.2015 № 689 «О закреплении территорий муниципального образования „город Екатеринбург“ за муниципальными дошкольными образовательными организациями»  ул. Дорожная д.18-21; ул. Звездная     все дома; ул. Листопадная  д.19-25; ул. Палисадная 2,4,8а,8; ул. Симферопольская 29,29а, 30,31 – 40    </vt:lpstr>
      <vt:lpstr>Учет детей для зачисления в организацию ведется по возрастным группам, формируемым с даты рождения детей за период с 01 сентября по 31 августа следующего календарного года</vt:lpstr>
      <vt:lpstr>Изменения процедуры  при комплектовании МДОО</vt:lpstr>
      <vt:lpstr>Модель работы по зачислению детей в МДОО</vt:lpstr>
      <vt:lpstr>Федеральный закон № 411</vt:lpstr>
      <vt:lpstr>Алгоритм действий руководителя по зачислению детей</vt:lpstr>
      <vt:lpstr>Документы на прием детей в детский сад </vt:lpstr>
      <vt:lpstr>Слайд 20</vt:lpstr>
      <vt:lpstr>Зачисление ребенка в детский сад</vt:lpstr>
      <vt:lpstr>1. Заявление на прием ребенка в ДОУ 2. Заключение договора об образовании по образовательным программам дошкольного образования между муниципальным бюджетным дошкольным образовательным учреждением и родителем (законным представителем) ребенка, посещающего МБДОУ. (ознакомится с договором можно на сайте детского сада) 3. Приказ  о приеме ребенка в детский сад.    </vt:lpstr>
      <vt:lpstr>Отказ или перевод ребенка по желанию родителей (законных представителей)</vt:lpstr>
      <vt:lpstr>ВАС ПРИВЕТСТВУЕТ НАШ ДЕТСКИЙ САД</vt:lpstr>
      <vt:lpstr>Слайд 25</vt:lpstr>
      <vt:lpstr>Слайд 26</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mbdou</cp:lastModifiedBy>
  <cp:revision>66</cp:revision>
  <dcterms:created xsi:type="dcterms:W3CDTF">2013-08-21T19:17:07Z</dcterms:created>
  <dcterms:modified xsi:type="dcterms:W3CDTF">2021-04-08T11:46:31Z</dcterms:modified>
</cp:coreProperties>
</file>